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tags/tag1.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5" r:id="rId4"/>
  </p:sldMasterIdLst>
  <p:notesMasterIdLst>
    <p:notesMasterId r:id="rId18"/>
  </p:notesMasterIdLst>
  <p:handoutMasterIdLst>
    <p:handoutMasterId r:id="rId19"/>
  </p:handoutMasterIdLst>
  <p:sldIdLst>
    <p:sldId id="263" r:id="rId5"/>
    <p:sldId id="341" r:id="rId6"/>
    <p:sldId id="330" r:id="rId7"/>
    <p:sldId id="295" r:id="rId8"/>
    <p:sldId id="331" r:id="rId9"/>
    <p:sldId id="333" r:id="rId10"/>
    <p:sldId id="336" r:id="rId11"/>
    <p:sldId id="338" r:id="rId12"/>
    <p:sldId id="300" r:id="rId13"/>
    <p:sldId id="323" r:id="rId14"/>
    <p:sldId id="313" r:id="rId15"/>
    <p:sldId id="340" r:id="rId16"/>
    <p:sldId id="342" r:id="rId17"/>
  </p:sldIdLst>
  <p:sldSz cx="9144000" cy="6858000" type="screen4x3"/>
  <p:notesSz cx="7053263" cy="9309100"/>
  <p:embeddedFontLst>
    <p:embeddedFont>
      <p:font typeface="Calibri" panose="020F0502020204030204" pitchFamily="34" charset="0"/>
      <p:regular r:id="rId20"/>
      <p:bold r:id="rId21"/>
      <p:italic r:id="rId22"/>
      <p:boldItalic r:id="rId23"/>
    </p:embeddedFont>
    <p:embeddedFont>
      <p:font typeface="Calibri Light" panose="020F0302020204030204" pitchFamily="34" charset="0"/>
      <p:regular r:id="rId24"/>
      <p:italic r:id="rId2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4"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0"/>
    <p:restoredTop sz="93792" autoAdjust="0"/>
  </p:normalViewPr>
  <p:slideViewPr>
    <p:cSldViewPr snapToGrid="0">
      <p:cViewPr varScale="1">
        <p:scale>
          <a:sx n="81" d="100"/>
          <a:sy n="81" d="100"/>
        </p:scale>
        <p:origin x="1464" y="53"/>
      </p:cViewPr>
      <p:guideLst>
        <p:guide orient="horz" pos="2160"/>
        <p:guide pos="2880"/>
      </p:guideLst>
    </p:cSldViewPr>
  </p:slideViewPr>
  <p:notesTextViewPr>
    <p:cViewPr>
      <p:scale>
        <a:sx n="1" d="1"/>
        <a:sy n="1" d="1"/>
      </p:scale>
      <p:origin x="0" y="0"/>
    </p:cViewPr>
  </p:notesTextViewPr>
  <p:sorterViewPr>
    <p:cViewPr varScale="1">
      <p:scale>
        <a:sx n="1" d="1"/>
        <a:sy n="1" d="1"/>
      </p:scale>
      <p:origin x="0" y="-2900"/>
    </p:cViewPr>
  </p:sorterViewPr>
  <p:notesViewPr>
    <p:cSldViewPr snapToGrid="0">
      <p:cViewPr>
        <p:scale>
          <a:sx n="80" d="100"/>
          <a:sy n="80" d="100"/>
        </p:scale>
        <p:origin x="2016" y="-132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font" Target="fonts/font2.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6.fntdata"/><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font" Target="fonts/font1.fntdata"/><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5.fnt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4.fntdata"/><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3.fntdata"/><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lie Williams" userId="488dd51b5048d4aa" providerId="LiveId" clId="{845C5AE4-C608-4534-9BCD-1AF60898FEEB}"/>
    <pc:docChg chg="undo custSel addSld delSld">
      <pc:chgData name="Julie Williams" userId="488dd51b5048d4aa" providerId="LiveId" clId="{845C5AE4-C608-4534-9BCD-1AF60898FEEB}" dt="2023-08-30T20:34:23.513" v="4" actId="47"/>
      <pc:docMkLst>
        <pc:docMk/>
      </pc:docMkLst>
      <pc:sldChg chg="add del">
        <pc:chgData name="Julie Williams" userId="488dd51b5048d4aa" providerId="LiveId" clId="{845C5AE4-C608-4534-9BCD-1AF60898FEEB}" dt="2023-08-30T20:34:23.513" v="4" actId="47"/>
        <pc:sldMkLst>
          <pc:docMk/>
          <pc:sldMk cId="2308082264" sldId="326"/>
        </pc:sldMkLst>
      </pc:sldChg>
      <pc:sldChg chg="del">
        <pc:chgData name="Julie Williams" userId="488dd51b5048d4aa" providerId="LiveId" clId="{845C5AE4-C608-4534-9BCD-1AF60898FEEB}" dt="2023-08-30T20:34:23.513" v="4" actId="47"/>
        <pc:sldMkLst>
          <pc:docMk/>
          <pc:sldMk cId="1844869505" sldId="327"/>
        </pc:sldMkLst>
      </pc:sldChg>
    </pc:docChg>
  </pc:docChgLst>
</pc:chgInfo>
</file>

<file path=ppt/diagrams/_rels/data1.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svg"/><Relationship Id="rId1" Type="http://schemas.openxmlformats.org/officeDocument/2006/relationships/image" Target="../media/image3.png"/><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diagrams/_rels/drawing1.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svg"/><Relationship Id="rId1" Type="http://schemas.openxmlformats.org/officeDocument/2006/relationships/image" Target="../media/image3.png"/><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diagrams/colors1.xml><?xml version="1.0" encoding="utf-8"?>
<dgm:colorsDef xmlns:dgm="http://schemas.openxmlformats.org/drawingml/2006/diagram" xmlns:a="http://schemas.openxmlformats.org/drawingml/2006/main" uniqueId="urn:microsoft.com/office/officeart/2018/5/colors/Iconchunking_neutralicontext_accent5_2">
  <dgm:title val=""/>
  <dgm:desc val=""/>
  <dgm:catLst>
    <dgm:cat type="accent5" pri="15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dgm:fillClrLst>
    <dgm:linClrLst meth="repeat">
      <a:schemeClr val="lt1">
        <a:alpha val="0"/>
      </a:schemeClr>
    </dgm:linClrLst>
    <dgm:effectClrLst/>
    <dgm:txLinClrLst/>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D578626-45AF-4DDA-9FBA-75E16CB9BCF6}" type="doc">
      <dgm:prSet loTypeId="urn:microsoft.com/office/officeart/2018/2/layout/IconVerticalSolidList" loCatId="icon" qsTypeId="urn:microsoft.com/office/officeart/2005/8/quickstyle/simple1" qsCatId="simple" csTypeId="urn:microsoft.com/office/officeart/2018/5/colors/Iconchunking_neutralicontext_accent5_2" csCatId="accent5" phldr="1"/>
      <dgm:spPr/>
      <dgm:t>
        <a:bodyPr/>
        <a:lstStyle/>
        <a:p>
          <a:endParaRPr lang="en-US"/>
        </a:p>
      </dgm:t>
    </dgm:pt>
    <dgm:pt modelId="{77E85B56-D612-43A3-9404-B8E0AC688A8E}">
      <dgm:prSet custT="1"/>
      <dgm:spPr/>
      <dgm:t>
        <a:bodyPr/>
        <a:lstStyle/>
        <a:p>
          <a:pPr>
            <a:lnSpc>
              <a:spcPct val="100000"/>
            </a:lnSpc>
          </a:pPr>
          <a:r>
            <a:rPr lang="en-US" sz="2400"/>
            <a:t>Introduce NC Navigating Care Team</a:t>
          </a:r>
        </a:p>
      </dgm:t>
    </dgm:pt>
    <dgm:pt modelId="{942621B1-A0D7-48D5-BA3D-72FABF44EAC1}" type="parTrans" cxnId="{D682BC95-86B9-4502-A49D-1F5EDBA70C91}">
      <dgm:prSet/>
      <dgm:spPr/>
      <dgm:t>
        <a:bodyPr/>
        <a:lstStyle/>
        <a:p>
          <a:endParaRPr lang="en-US"/>
        </a:p>
      </dgm:t>
    </dgm:pt>
    <dgm:pt modelId="{C7204DEF-BE88-419E-83FD-E5663BC7076C}" type="sibTrans" cxnId="{D682BC95-86B9-4502-A49D-1F5EDBA70C91}">
      <dgm:prSet/>
      <dgm:spPr/>
      <dgm:t>
        <a:bodyPr/>
        <a:lstStyle/>
        <a:p>
          <a:endParaRPr lang="en-US"/>
        </a:p>
      </dgm:t>
    </dgm:pt>
    <dgm:pt modelId="{F6164556-07F7-4787-804E-EA0566177903}">
      <dgm:prSet custT="1"/>
      <dgm:spPr/>
      <dgm:t>
        <a:bodyPr/>
        <a:lstStyle/>
        <a:p>
          <a:pPr>
            <a:lnSpc>
              <a:spcPct val="100000"/>
            </a:lnSpc>
          </a:pPr>
          <a:r>
            <a:rPr lang="en-US" sz="2300" dirty="0"/>
            <a:t>Provide Background Information on “Family Navigation”</a:t>
          </a:r>
        </a:p>
      </dgm:t>
    </dgm:pt>
    <dgm:pt modelId="{16716B81-BA23-4A72-AEBC-51B91BE9572F}" type="parTrans" cxnId="{EF6404AF-5C9B-473C-AFD3-C9087FA81687}">
      <dgm:prSet/>
      <dgm:spPr/>
      <dgm:t>
        <a:bodyPr/>
        <a:lstStyle/>
        <a:p>
          <a:endParaRPr lang="en-US"/>
        </a:p>
      </dgm:t>
    </dgm:pt>
    <dgm:pt modelId="{BB0AFCB4-58AC-4DB8-99C1-1B109245E370}" type="sibTrans" cxnId="{EF6404AF-5C9B-473C-AFD3-C9087FA81687}">
      <dgm:prSet/>
      <dgm:spPr/>
      <dgm:t>
        <a:bodyPr/>
        <a:lstStyle/>
        <a:p>
          <a:endParaRPr lang="en-US"/>
        </a:p>
      </dgm:t>
    </dgm:pt>
    <dgm:pt modelId="{5DF5F42C-3C9B-42A5-B5FA-8E55B5DEBF52}">
      <dgm:prSet custT="1"/>
      <dgm:spPr/>
      <dgm:t>
        <a:bodyPr/>
        <a:lstStyle/>
        <a:p>
          <a:pPr>
            <a:lnSpc>
              <a:spcPct val="100000"/>
            </a:lnSpc>
          </a:pPr>
          <a:r>
            <a:rPr lang="en-US" sz="2400" dirty="0"/>
            <a:t>Describe Development of the Guide</a:t>
          </a:r>
        </a:p>
      </dgm:t>
    </dgm:pt>
    <dgm:pt modelId="{8AA1C9F9-7DC2-4EBC-818C-931DDA11CD00}" type="parTrans" cxnId="{E8D53157-8656-4139-99AD-71B30A350868}">
      <dgm:prSet/>
      <dgm:spPr/>
      <dgm:t>
        <a:bodyPr/>
        <a:lstStyle/>
        <a:p>
          <a:endParaRPr lang="en-US"/>
        </a:p>
      </dgm:t>
    </dgm:pt>
    <dgm:pt modelId="{08921D74-91EB-49FE-80AC-B830117BFB38}" type="sibTrans" cxnId="{E8D53157-8656-4139-99AD-71B30A350868}">
      <dgm:prSet/>
      <dgm:spPr/>
      <dgm:t>
        <a:bodyPr/>
        <a:lstStyle/>
        <a:p>
          <a:endParaRPr lang="en-US"/>
        </a:p>
      </dgm:t>
    </dgm:pt>
    <dgm:pt modelId="{CF27000C-A721-42CC-8216-332DEE9B2D11}">
      <dgm:prSet custT="1"/>
      <dgm:spPr/>
      <dgm:t>
        <a:bodyPr/>
        <a:lstStyle/>
        <a:p>
          <a:pPr>
            <a:lnSpc>
              <a:spcPct val="100000"/>
            </a:lnSpc>
          </a:pPr>
          <a:r>
            <a:rPr lang="en-US" sz="2300"/>
            <a:t>Overview of Family Navigation Model &amp; Guide</a:t>
          </a:r>
        </a:p>
      </dgm:t>
    </dgm:pt>
    <dgm:pt modelId="{5F08EAE7-BC3E-4B08-8F5C-2252FA91CA70}" type="parTrans" cxnId="{C03A00C3-CF69-4694-8E96-0A5D9CEE01BB}">
      <dgm:prSet/>
      <dgm:spPr/>
      <dgm:t>
        <a:bodyPr/>
        <a:lstStyle/>
        <a:p>
          <a:endParaRPr lang="en-US"/>
        </a:p>
      </dgm:t>
    </dgm:pt>
    <dgm:pt modelId="{03D09F77-BD8E-4982-8357-8C04EEEA199F}" type="sibTrans" cxnId="{C03A00C3-CF69-4694-8E96-0A5D9CEE01BB}">
      <dgm:prSet/>
      <dgm:spPr/>
      <dgm:t>
        <a:bodyPr/>
        <a:lstStyle/>
        <a:p>
          <a:endParaRPr lang="en-US"/>
        </a:p>
      </dgm:t>
    </dgm:pt>
    <dgm:pt modelId="{7894FFB4-48B1-42F1-9881-ACBDCD38D959}" type="pres">
      <dgm:prSet presAssocID="{CD578626-45AF-4DDA-9FBA-75E16CB9BCF6}" presName="root" presStyleCnt="0">
        <dgm:presLayoutVars>
          <dgm:dir/>
          <dgm:resizeHandles val="exact"/>
        </dgm:presLayoutVars>
      </dgm:prSet>
      <dgm:spPr/>
    </dgm:pt>
    <dgm:pt modelId="{DB870935-6D47-4A51-AFB8-9BAE735991F4}" type="pres">
      <dgm:prSet presAssocID="{77E85B56-D612-43A3-9404-B8E0AC688A8E}" presName="compNode" presStyleCnt="0"/>
      <dgm:spPr/>
    </dgm:pt>
    <dgm:pt modelId="{F7DD1E24-9CA0-4451-9F95-DC8C24111032}" type="pres">
      <dgm:prSet presAssocID="{77E85B56-D612-43A3-9404-B8E0AC688A8E}" presName="bgRect" presStyleLbl="bgShp" presStyleIdx="0" presStyleCnt="4"/>
      <dgm:spPr/>
    </dgm:pt>
    <dgm:pt modelId="{8EE64546-C62E-4971-B237-2A99E05D03CD}" type="pres">
      <dgm:prSet presAssocID="{77E85B56-D612-43A3-9404-B8E0AC688A8E}"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Users"/>
        </a:ext>
      </dgm:extLst>
    </dgm:pt>
    <dgm:pt modelId="{56A923DF-1199-4280-97FF-44DAEE94BF83}" type="pres">
      <dgm:prSet presAssocID="{77E85B56-D612-43A3-9404-B8E0AC688A8E}" presName="spaceRect" presStyleCnt="0"/>
      <dgm:spPr/>
    </dgm:pt>
    <dgm:pt modelId="{31285326-6F75-4464-8443-6573E180F412}" type="pres">
      <dgm:prSet presAssocID="{77E85B56-D612-43A3-9404-B8E0AC688A8E}" presName="parTx" presStyleLbl="revTx" presStyleIdx="0" presStyleCnt="4">
        <dgm:presLayoutVars>
          <dgm:chMax val="0"/>
          <dgm:chPref val="0"/>
        </dgm:presLayoutVars>
      </dgm:prSet>
      <dgm:spPr/>
    </dgm:pt>
    <dgm:pt modelId="{9A0B697E-FEBE-41FB-BA31-290666992CA2}" type="pres">
      <dgm:prSet presAssocID="{C7204DEF-BE88-419E-83FD-E5663BC7076C}" presName="sibTrans" presStyleCnt="0"/>
      <dgm:spPr/>
    </dgm:pt>
    <dgm:pt modelId="{B44D7730-5FC5-4037-B8F0-26F05DFE7365}" type="pres">
      <dgm:prSet presAssocID="{F6164556-07F7-4787-804E-EA0566177903}" presName="compNode" presStyleCnt="0"/>
      <dgm:spPr/>
    </dgm:pt>
    <dgm:pt modelId="{B20105C7-057F-41B9-8262-DD6D24A64369}" type="pres">
      <dgm:prSet presAssocID="{F6164556-07F7-4787-804E-EA0566177903}" presName="bgRect" presStyleLbl="bgShp" presStyleIdx="1" presStyleCnt="4"/>
      <dgm:spPr/>
    </dgm:pt>
    <dgm:pt modelId="{9A050598-D8D9-434C-B0A1-0DBA6D05D943}" type="pres">
      <dgm:prSet presAssocID="{F6164556-07F7-4787-804E-EA0566177903}"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Map compass"/>
        </a:ext>
      </dgm:extLst>
    </dgm:pt>
    <dgm:pt modelId="{54421806-F848-4E5E-9A2E-16411B86BFD0}" type="pres">
      <dgm:prSet presAssocID="{F6164556-07F7-4787-804E-EA0566177903}" presName="spaceRect" presStyleCnt="0"/>
      <dgm:spPr/>
    </dgm:pt>
    <dgm:pt modelId="{98093644-DDE6-4735-88AD-260D2B035DE6}" type="pres">
      <dgm:prSet presAssocID="{F6164556-07F7-4787-804E-EA0566177903}" presName="parTx" presStyleLbl="revTx" presStyleIdx="1" presStyleCnt="4">
        <dgm:presLayoutVars>
          <dgm:chMax val="0"/>
          <dgm:chPref val="0"/>
        </dgm:presLayoutVars>
      </dgm:prSet>
      <dgm:spPr/>
    </dgm:pt>
    <dgm:pt modelId="{D0A9087D-37ED-47B0-9EED-AADC35A51D62}" type="pres">
      <dgm:prSet presAssocID="{BB0AFCB4-58AC-4DB8-99C1-1B109245E370}" presName="sibTrans" presStyleCnt="0"/>
      <dgm:spPr/>
    </dgm:pt>
    <dgm:pt modelId="{FF5DB7F3-66A9-4D7C-A596-EDF0DDB069C0}" type="pres">
      <dgm:prSet presAssocID="{5DF5F42C-3C9B-42A5-B5FA-8E55B5DEBF52}" presName="compNode" presStyleCnt="0"/>
      <dgm:spPr/>
    </dgm:pt>
    <dgm:pt modelId="{193CBB5B-1553-4DAA-B241-D2C09A8857FB}" type="pres">
      <dgm:prSet presAssocID="{5DF5F42C-3C9B-42A5-B5FA-8E55B5DEBF52}" presName="bgRect" presStyleLbl="bgShp" presStyleIdx="2" presStyleCnt="4"/>
      <dgm:spPr/>
    </dgm:pt>
    <dgm:pt modelId="{265B49DF-7E02-4BDB-AB33-074BA6745E23}" type="pres">
      <dgm:prSet presAssocID="{5DF5F42C-3C9B-42A5-B5FA-8E55B5DEBF52}"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Hierarchy"/>
        </a:ext>
      </dgm:extLst>
    </dgm:pt>
    <dgm:pt modelId="{3F96AEDB-93F8-4F2D-9BB9-D68192BB7228}" type="pres">
      <dgm:prSet presAssocID="{5DF5F42C-3C9B-42A5-B5FA-8E55B5DEBF52}" presName="spaceRect" presStyleCnt="0"/>
      <dgm:spPr/>
    </dgm:pt>
    <dgm:pt modelId="{0B62FD6E-AA07-414F-B55E-847DEE0E768D}" type="pres">
      <dgm:prSet presAssocID="{5DF5F42C-3C9B-42A5-B5FA-8E55B5DEBF52}" presName="parTx" presStyleLbl="revTx" presStyleIdx="2" presStyleCnt="4">
        <dgm:presLayoutVars>
          <dgm:chMax val="0"/>
          <dgm:chPref val="0"/>
        </dgm:presLayoutVars>
      </dgm:prSet>
      <dgm:spPr/>
    </dgm:pt>
    <dgm:pt modelId="{71263F11-ACE1-4C9C-BEFC-8B214B9D2D48}" type="pres">
      <dgm:prSet presAssocID="{08921D74-91EB-49FE-80AC-B830117BFB38}" presName="sibTrans" presStyleCnt="0"/>
      <dgm:spPr/>
    </dgm:pt>
    <dgm:pt modelId="{83B458F9-03EA-4E79-9A96-AAFAC725FE05}" type="pres">
      <dgm:prSet presAssocID="{CF27000C-A721-42CC-8216-332DEE9B2D11}" presName="compNode" presStyleCnt="0"/>
      <dgm:spPr/>
    </dgm:pt>
    <dgm:pt modelId="{C2309725-DDAF-4DAD-A39A-224E8F0A4CB4}" type="pres">
      <dgm:prSet presAssocID="{CF27000C-A721-42CC-8216-332DEE9B2D11}" presName="bgRect" presStyleLbl="bgShp" presStyleIdx="3" presStyleCnt="4"/>
      <dgm:spPr/>
    </dgm:pt>
    <dgm:pt modelId="{4A15B0BA-CA74-433B-87BB-E361DFF51E0C}" type="pres">
      <dgm:prSet presAssocID="{CF27000C-A721-42CC-8216-332DEE9B2D11}"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Map with pin"/>
        </a:ext>
      </dgm:extLst>
    </dgm:pt>
    <dgm:pt modelId="{82445441-8243-4AB5-9A66-C6B36D1EEA8B}" type="pres">
      <dgm:prSet presAssocID="{CF27000C-A721-42CC-8216-332DEE9B2D11}" presName="spaceRect" presStyleCnt="0"/>
      <dgm:spPr/>
    </dgm:pt>
    <dgm:pt modelId="{BDCE76DA-D0BD-4646-A31A-DE779AD0D588}" type="pres">
      <dgm:prSet presAssocID="{CF27000C-A721-42CC-8216-332DEE9B2D11}" presName="parTx" presStyleLbl="revTx" presStyleIdx="3" presStyleCnt="4">
        <dgm:presLayoutVars>
          <dgm:chMax val="0"/>
          <dgm:chPref val="0"/>
        </dgm:presLayoutVars>
      </dgm:prSet>
      <dgm:spPr/>
    </dgm:pt>
  </dgm:ptLst>
  <dgm:cxnLst>
    <dgm:cxn modelId="{B8614D13-323C-4E5F-A663-D818A13D0FA6}" type="presOf" srcId="{5DF5F42C-3C9B-42A5-B5FA-8E55B5DEBF52}" destId="{0B62FD6E-AA07-414F-B55E-847DEE0E768D}" srcOrd="0" destOrd="0" presId="urn:microsoft.com/office/officeart/2018/2/layout/IconVerticalSolidList"/>
    <dgm:cxn modelId="{E8D53157-8656-4139-99AD-71B30A350868}" srcId="{CD578626-45AF-4DDA-9FBA-75E16CB9BCF6}" destId="{5DF5F42C-3C9B-42A5-B5FA-8E55B5DEBF52}" srcOrd="2" destOrd="0" parTransId="{8AA1C9F9-7DC2-4EBC-818C-931DDA11CD00}" sibTransId="{08921D74-91EB-49FE-80AC-B830117BFB38}"/>
    <dgm:cxn modelId="{5318C489-7E6D-4A47-AB8A-92BD3840B534}" type="presOf" srcId="{CF27000C-A721-42CC-8216-332DEE9B2D11}" destId="{BDCE76DA-D0BD-4646-A31A-DE779AD0D588}" srcOrd="0" destOrd="0" presId="urn:microsoft.com/office/officeart/2018/2/layout/IconVerticalSolidList"/>
    <dgm:cxn modelId="{F0A1F18D-9388-4D4E-B971-2724145E4730}" type="presOf" srcId="{F6164556-07F7-4787-804E-EA0566177903}" destId="{98093644-DDE6-4735-88AD-260D2B035DE6}" srcOrd="0" destOrd="0" presId="urn:microsoft.com/office/officeart/2018/2/layout/IconVerticalSolidList"/>
    <dgm:cxn modelId="{D682BC95-86B9-4502-A49D-1F5EDBA70C91}" srcId="{CD578626-45AF-4DDA-9FBA-75E16CB9BCF6}" destId="{77E85B56-D612-43A3-9404-B8E0AC688A8E}" srcOrd="0" destOrd="0" parTransId="{942621B1-A0D7-48D5-BA3D-72FABF44EAC1}" sibTransId="{C7204DEF-BE88-419E-83FD-E5663BC7076C}"/>
    <dgm:cxn modelId="{B9A48B99-2E86-4969-97FA-6D108BB9D127}" type="presOf" srcId="{CD578626-45AF-4DDA-9FBA-75E16CB9BCF6}" destId="{7894FFB4-48B1-42F1-9881-ACBDCD38D959}" srcOrd="0" destOrd="0" presId="urn:microsoft.com/office/officeart/2018/2/layout/IconVerticalSolidList"/>
    <dgm:cxn modelId="{EF6404AF-5C9B-473C-AFD3-C9087FA81687}" srcId="{CD578626-45AF-4DDA-9FBA-75E16CB9BCF6}" destId="{F6164556-07F7-4787-804E-EA0566177903}" srcOrd="1" destOrd="0" parTransId="{16716B81-BA23-4A72-AEBC-51B91BE9572F}" sibTransId="{BB0AFCB4-58AC-4DB8-99C1-1B109245E370}"/>
    <dgm:cxn modelId="{38D143BF-A0D5-469A-8629-4327C7ACB584}" type="presOf" srcId="{77E85B56-D612-43A3-9404-B8E0AC688A8E}" destId="{31285326-6F75-4464-8443-6573E180F412}" srcOrd="0" destOrd="0" presId="urn:microsoft.com/office/officeart/2018/2/layout/IconVerticalSolidList"/>
    <dgm:cxn modelId="{C03A00C3-CF69-4694-8E96-0A5D9CEE01BB}" srcId="{CD578626-45AF-4DDA-9FBA-75E16CB9BCF6}" destId="{CF27000C-A721-42CC-8216-332DEE9B2D11}" srcOrd="3" destOrd="0" parTransId="{5F08EAE7-BC3E-4B08-8F5C-2252FA91CA70}" sibTransId="{03D09F77-BD8E-4982-8357-8C04EEEA199F}"/>
    <dgm:cxn modelId="{CB1A44AF-6AAE-4C32-A545-48A2C23A5BDF}" type="presParOf" srcId="{7894FFB4-48B1-42F1-9881-ACBDCD38D959}" destId="{DB870935-6D47-4A51-AFB8-9BAE735991F4}" srcOrd="0" destOrd="0" presId="urn:microsoft.com/office/officeart/2018/2/layout/IconVerticalSolidList"/>
    <dgm:cxn modelId="{40F6FD0E-EE1C-445B-958B-181D8602A3F4}" type="presParOf" srcId="{DB870935-6D47-4A51-AFB8-9BAE735991F4}" destId="{F7DD1E24-9CA0-4451-9F95-DC8C24111032}" srcOrd="0" destOrd="0" presId="urn:microsoft.com/office/officeart/2018/2/layout/IconVerticalSolidList"/>
    <dgm:cxn modelId="{E4279D90-E57A-4B36-8335-6E16F8C27954}" type="presParOf" srcId="{DB870935-6D47-4A51-AFB8-9BAE735991F4}" destId="{8EE64546-C62E-4971-B237-2A99E05D03CD}" srcOrd="1" destOrd="0" presId="urn:microsoft.com/office/officeart/2018/2/layout/IconVerticalSolidList"/>
    <dgm:cxn modelId="{F48D0EDF-702E-4D41-AF74-231049C1FCF4}" type="presParOf" srcId="{DB870935-6D47-4A51-AFB8-9BAE735991F4}" destId="{56A923DF-1199-4280-97FF-44DAEE94BF83}" srcOrd="2" destOrd="0" presId="urn:microsoft.com/office/officeart/2018/2/layout/IconVerticalSolidList"/>
    <dgm:cxn modelId="{9834F2EC-38B1-4E1E-939C-662900876210}" type="presParOf" srcId="{DB870935-6D47-4A51-AFB8-9BAE735991F4}" destId="{31285326-6F75-4464-8443-6573E180F412}" srcOrd="3" destOrd="0" presId="urn:microsoft.com/office/officeart/2018/2/layout/IconVerticalSolidList"/>
    <dgm:cxn modelId="{9CA0AB87-774D-434E-85EE-7370FA953797}" type="presParOf" srcId="{7894FFB4-48B1-42F1-9881-ACBDCD38D959}" destId="{9A0B697E-FEBE-41FB-BA31-290666992CA2}" srcOrd="1" destOrd="0" presId="urn:microsoft.com/office/officeart/2018/2/layout/IconVerticalSolidList"/>
    <dgm:cxn modelId="{0E5AB8A9-D75B-4C2D-866E-FA751EF6CEDA}" type="presParOf" srcId="{7894FFB4-48B1-42F1-9881-ACBDCD38D959}" destId="{B44D7730-5FC5-4037-B8F0-26F05DFE7365}" srcOrd="2" destOrd="0" presId="urn:microsoft.com/office/officeart/2018/2/layout/IconVerticalSolidList"/>
    <dgm:cxn modelId="{77F2C74A-DDA0-475B-A178-B8D0CD0B60C3}" type="presParOf" srcId="{B44D7730-5FC5-4037-B8F0-26F05DFE7365}" destId="{B20105C7-057F-41B9-8262-DD6D24A64369}" srcOrd="0" destOrd="0" presId="urn:microsoft.com/office/officeart/2018/2/layout/IconVerticalSolidList"/>
    <dgm:cxn modelId="{D2C54AC3-4A85-47C4-AB22-554E404DDE6E}" type="presParOf" srcId="{B44D7730-5FC5-4037-B8F0-26F05DFE7365}" destId="{9A050598-D8D9-434C-B0A1-0DBA6D05D943}" srcOrd="1" destOrd="0" presId="urn:microsoft.com/office/officeart/2018/2/layout/IconVerticalSolidList"/>
    <dgm:cxn modelId="{48B79C5E-22E2-464B-9690-43F32413C1B0}" type="presParOf" srcId="{B44D7730-5FC5-4037-B8F0-26F05DFE7365}" destId="{54421806-F848-4E5E-9A2E-16411B86BFD0}" srcOrd="2" destOrd="0" presId="urn:microsoft.com/office/officeart/2018/2/layout/IconVerticalSolidList"/>
    <dgm:cxn modelId="{970B5F97-EA70-40F2-ACF7-DE88385FC2A0}" type="presParOf" srcId="{B44D7730-5FC5-4037-B8F0-26F05DFE7365}" destId="{98093644-DDE6-4735-88AD-260D2B035DE6}" srcOrd="3" destOrd="0" presId="urn:microsoft.com/office/officeart/2018/2/layout/IconVerticalSolidList"/>
    <dgm:cxn modelId="{E1604591-07DB-4009-945A-FF936B4BC1E5}" type="presParOf" srcId="{7894FFB4-48B1-42F1-9881-ACBDCD38D959}" destId="{D0A9087D-37ED-47B0-9EED-AADC35A51D62}" srcOrd="3" destOrd="0" presId="urn:microsoft.com/office/officeart/2018/2/layout/IconVerticalSolidList"/>
    <dgm:cxn modelId="{2C56D7DF-E1F8-48A9-972C-69FFCBE14FA1}" type="presParOf" srcId="{7894FFB4-48B1-42F1-9881-ACBDCD38D959}" destId="{FF5DB7F3-66A9-4D7C-A596-EDF0DDB069C0}" srcOrd="4" destOrd="0" presId="urn:microsoft.com/office/officeart/2018/2/layout/IconVerticalSolidList"/>
    <dgm:cxn modelId="{E3EAC9B3-97B4-4C02-B00B-E69E68CE8065}" type="presParOf" srcId="{FF5DB7F3-66A9-4D7C-A596-EDF0DDB069C0}" destId="{193CBB5B-1553-4DAA-B241-D2C09A8857FB}" srcOrd="0" destOrd="0" presId="urn:microsoft.com/office/officeart/2018/2/layout/IconVerticalSolidList"/>
    <dgm:cxn modelId="{8E169139-9328-4C23-9502-1981F977CA9A}" type="presParOf" srcId="{FF5DB7F3-66A9-4D7C-A596-EDF0DDB069C0}" destId="{265B49DF-7E02-4BDB-AB33-074BA6745E23}" srcOrd="1" destOrd="0" presId="urn:microsoft.com/office/officeart/2018/2/layout/IconVerticalSolidList"/>
    <dgm:cxn modelId="{EA92D8EF-1790-4F22-8B71-DB4D1A74BA9C}" type="presParOf" srcId="{FF5DB7F3-66A9-4D7C-A596-EDF0DDB069C0}" destId="{3F96AEDB-93F8-4F2D-9BB9-D68192BB7228}" srcOrd="2" destOrd="0" presId="urn:microsoft.com/office/officeart/2018/2/layout/IconVerticalSolidList"/>
    <dgm:cxn modelId="{1D092433-EBB0-4032-BC80-38358C6CA924}" type="presParOf" srcId="{FF5DB7F3-66A9-4D7C-A596-EDF0DDB069C0}" destId="{0B62FD6E-AA07-414F-B55E-847DEE0E768D}" srcOrd="3" destOrd="0" presId="urn:microsoft.com/office/officeart/2018/2/layout/IconVerticalSolidList"/>
    <dgm:cxn modelId="{44ED5829-77B9-4C87-A410-E8032E76AA78}" type="presParOf" srcId="{7894FFB4-48B1-42F1-9881-ACBDCD38D959}" destId="{71263F11-ACE1-4C9C-BEFC-8B214B9D2D48}" srcOrd="5" destOrd="0" presId="urn:microsoft.com/office/officeart/2018/2/layout/IconVerticalSolidList"/>
    <dgm:cxn modelId="{F08A6A94-B3E9-4768-A038-28EC14ECEB08}" type="presParOf" srcId="{7894FFB4-48B1-42F1-9881-ACBDCD38D959}" destId="{83B458F9-03EA-4E79-9A96-AAFAC725FE05}" srcOrd="6" destOrd="0" presId="urn:microsoft.com/office/officeart/2018/2/layout/IconVerticalSolidList"/>
    <dgm:cxn modelId="{BED7609B-CB22-4009-AC2A-AE81361059DF}" type="presParOf" srcId="{83B458F9-03EA-4E79-9A96-AAFAC725FE05}" destId="{C2309725-DDAF-4DAD-A39A-224E8F0A4CB4}" srcOrd="0" destOrd="0" presId="urn:microsoft.com/office/officeart/2018/2/layout/IconVerticalSolidList"/>
    <dgm:cxn modelId="{0DBA3029-C4C2-446D-84E0-03C38B152190}" type="presParOf" srcId="{83B458F9-03EA-4E79-9A96-AAFAC725FE05}" destId="{4A15B0BA-CA74-433B-87BB-E361DFF51E0C}" srcOrd="1" destOrd="0" presId="urn:microsoft.com/office/officeart/2018/2/layout/IconVerticalSolidList"/>
    <dgm:cxn modelId="{AC57199B-2A5A-4B98-9355-ED81408AD1C2}" type="presParOf" srcId="{83B458F9-03EA-4E79-9A96-AAFAC725FE05}" destId="{82445441-8243-4AB5-9A66-C6B36D1EEA8B}" srcOrd="2" destOrd="0" presId="urn:microsoft.com/office/officeart/2018/2/layout/IconVerticalSolidList"/>
    <dgm:cxn modelId="{FAEC3532-A3B0-441D-94F7-EA4A38E13E76}" type="presParOf" srcId="{83B458F9-03EA-4E79-9A96-AAFAC725FE05}" destId="{BDCE76DA-D0BD-4646-A31A-DE779AD0D588}"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FCB7167-F0BE-4182-BCCB-8EB82CC8AEEF}"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8EE2C380-D066-4DC7-B42C-DB1977A6646A}">
      <dgm:prSet/>
      <dgm:spPr/>
      <dgm:t>
        <a:bodyPr/>
        <a:lstStyle/>
        <a:p>
          <a:r>
            <a:rPr lang="en-US" dirty="0"/>
            <a:t>Less than ½ (47%) of children screened for Autism by PCP</a:t>
          </a:r>
        </a:p>
      </dgm:t>
    </dgm:pt>
    <dgm:pt modelId="{CAB7C7AE-9F51-45CC-B70B-03A37C6D9752}" type="parTrans" cxnId="{CCD39D18-6673-458A-9576-22BB4A34820A}">
      <dgm:prSet/>
      <dgm:spPr/>
      <dgm:t>
        <a:bodyPr/>
        <a:lstStyle/>
        <a:p>
          <a:endParaRPr lang="en-US"/>
        </a:p>
      </dgm:t>
    </dgm:pt>
    <dgm:pt modelId="{1F945F57-5608-4A65-9C89-81865040F637}" type="sibTrans" cxnId="{CCD39D18-6673-458A-9576-22BB4A34820A}">
      <dgm:prSet/>
      <dgm:spPr/>
      <dgm:t>
        <a:bodyPr/>
        <a:lstStyle/>
        <a:p>
          <a:endParaRPr lang="en-US"/>
        </a:p>
      </dgm:t>
    </dgm:pt>
    <dgm:pt modelId="{4B74151C-CCDC-4F39-98A4-568B7339252D}">
      <dgm:prSet/>
      <dgm:spPr/>
      <dgm:t>
        <a:bodyPr/>
        <a:lstStyle/>
        <a:p>
          <a:r>
            <a:rPr lang="en-US" dirty="0"/>
            <a:t>25% told “not autism” by a professional before Autism diagnosis</a:t>
          </a:r>
        </a:p>
      </dgm:t>
    </dgm:pt>
    <dgm:pt modelId="{9D1FB0C1-D863-4620-8509-AECC80B066F4}" type="parTrans" cxnId="{126D389B-23B1-4B17-ADBC-C3BD4F2F4908}">
      <dgm:prSet/>
      <dgm:spPr/>
      <dgm:t>
        <a:bodyPr/>
        <a:lstStyle/>
        <a:p>
          <a:endParaRPr lang="en-US"/>
        </a:p>
      </dgm:t>
    </dgm:pt>
    <dgm:pt modelId="{4D8F5D55-8208-486B-8FEA-4007B77BF0C6}" type="sibTrans" cxnId="{126D389B-23B1-4B17-ADBC-C3BD4F2F4908}">
      <dgm:prSet/>
      <dgm:spPr/>
      <dgm:t>
        <a:bodyPr/>
        <a:lstStyle/>
        <a:p>
          <a:endParaRPr lang="en-US"/>
        </a:p>
      </dgm:t>
    </dgm:pt>
    <dgm:pt modelId="{05F4AF1C-FF3F-4F08-A512-A8C0248B99F0}">
      <dgm:prSet/>
      <dgm:spPr/>
      <dgm:t>
        <a:bodyPr/>
        <a:lstStyle/>
        <a:p>
          <a:r>
            <a:rPr lang="en-US"/>
            <a:t>54.3% diagnosed with other autism-related conditions</a:t>
          </a:r>
        </a:p>
      </dgm:t>
    </dgm:pt>
    <dgm:pt modelId="{00A93B15-DD88-4DDB-AB65-044647C79C0A}" type="parTrans" cxnId="{6FE0CB07-7312-40D3-9897-F5090D2E07B6}">
      <dgm:prSet/>
      <dgm:spPr/>
      <dgm:t>
        <a:bodyPr/>
        <a:lstStyle/>
        <a:p>
          <a:endParaRPr lang="en-US"/>
        </a:p>
      </dgm:t>
    </dgm:pt>
    <dgm:pt modelId="{5165B6B5-198D-47FF-8520-E22F75440B11}" type="sibTrans" cxnId="{6FE0CB07-7312-40D3-9897-F5090D2E07B6}">
      <dgm:prSet/>
      <dgm:spPr/>
      <dgm:t>
        <a:bodyPr/>
        <a:lstStyle/>
        <a:p>
          <a:endParaRPr lang="en-US"/>
        </a:p>
      </dgm:t>
    </dgm:pt>
    <dgm:pt modelId="{B41EF633-C68C-4E5A-8874-53B3EDF76B94}">
      <dgm:prSet/>
      <dgm:spPr/>
      <dgm:t>
        <a:bodyPr/>
        <a:lstStyle/>
        <a:p>
          <a:r>
            <a:rPr lang="en-US"/>
            <a:t>Almost ½ saw 3 or more separate professionals before diagnosis</a:t>
          </a:r>
        </a:p>
      </dgm:t>
    </dgm:pt>
    <dgm:pt modelId="{03540C43-0F3D-4A57-8414-10E0F810CD9D}" type="parTrans" cxnId="{15286FF7-C863-451D-9E1D-0878CC23ED43}">
      <dgm:prSet/>
      <dgm:spPr/>
      <dgm:t>
        <a:bodyPr/>
        <a:lstStyle/>
        <a:p>
          <a:endParaRPr lang="en-US"/>
        </a:p>
      </dgm:t>
    </dgm:pt>
    <dgm:pt modelId="{D1D829AD-F9D3-45F0-9A7F-31CA967A2C05}" type="sibTrans" cxnId="{15286FF7-C863-451D-9E1D-0878CC23ED43}">
      <dgm:prSet/>
      <dgm:spPr/>
      <dgm:t>
        <a:bodyPr/>
        <a:lstStyle/>
        <a:p>
          <a:endParaRPr lang="en-US"/>
        </a:p>
      </dgm:t>
    </dgm:pt>
    <dgm:pt modelId="{B1979F4D-C426-42AF-AEEE-8FAF17ACD926}">
      <dgm:prSet/>
      <dgm:spPr/>
      <dgm:t>
        <a:bodyPr/>
        <a:lstStyle/>
        <a:p>
          <a:r>
            <a:rPr lang="en-US" u="none"/>
            <a:t>Moderate amount of uncertainty among families</a:t>
          </a:r>
        </a:p>
      </dgm:t>
    </dgm:pt>
    <dgm:pt modelId="{16F11039-8D89-40D8-82CE-85FA0D00B31E}" type="parTrans" cxnId="{C465ED50-7BD9-420C-951A-E13DC4BF49B3}">
      <dgm:prSet/>
      <dgm:spPr/>
      <dgm:t>
        <a:bodyPr/>
        <a:lstStyle/>
        <a:p>
          <a:endParaRPr lang="en-US"/>
        </a:p>
      </dgm:t>
    </dgm:pt>
    <dgm:pt modelId="{CCE58720-E9C8-4B8C-AB14-9A3496D2695E}" type="sibTrans" cxnId="{C465ED50-7BD9-420C-951A-E13DC4BF49B3}">
      <dgm:prSet/>
      <dgm:spPr/>
      <dgm:t>
        <a:bodyPr/>
        <a:lstStyle/>
        <a:p>
          <a:endParaRPr lang="en-US"/>
        </a:p>
      </dgm:t>
    </dgm:pt>
    <dgm:pt modelId="{DF6DEF94-43A5-0345-AA61-6831152C2860}" type="pres">
      <dgm:prSet presAssocID="{DFCB7167-F0BE-4182-BCCB-8EB82CC8AEEF}" presName="diagram" presStyleCnt="0">
        <dgm:presLayoutVars>
          <dgm:dir/>
          <dgm:resizeHandles val="exact"/>
        </dgm:presLayoutVars>
      </dgm:prSet>
      <dgm:spPr/>
    </dgm:pt>
    <dgm:pt modelId="{D9D9181E-D3B2-3641-8DB8-7E19C4B4EBC3}" type="pres">
      <dgm:prSet presAssocID="{8EE2C380-D066-4DC7-B42C-DB1977A6646A}" presName="node" presStyleLbl="node1" presStyleIdx="0" presStyleCnt="5">
        <dgm:presLayoutVars>
          <dgm:bulletEnabled val="1"/>
        </dgm:presLayoutVars>
      </dgm:prSet>
      <dgm:spPr/>
    </dgm:pt>
    <dgm:pt modelId="{5CCD90CE-E142-5E4B-AC3B-EEF0F889B1CB}" type="pres">
      <dgm:prSet presAssocID="{1F945F57-5608-4A65-9C89-81865040F637}" presName="sibTrans" presStyleCnt="0"/>
      <dgm:spPr/>
    </dgm:pt>
    <dgm:pt modelId="{E69F774E-ED41-484C-BDAD-466D88DD0BE6}" type="pres">
      <dgm:prSet presAssocID="{4B74151C-CCDC-4F39-98A4-568B7339252D}" presName="node" presStyleLbl="node1" presStyleIdx="1" presStyleCnt="5">
        <dgm:presLayoutVars>
          <dgm:bulletEnabled val="1"/>
        </dgm:presLayoutVars>
      </dgm:prSet>
      <dgm:spPr/>
    </dgm:pt>
    <dgm:pt modelId="{D4C45426-94D4-0A43-8A03-52A51DE287BE}" type="pres">
      <dgm:prSet presAssocID="{4D8F5D55-8208-486B-8FEA-4007B77BF0C6}" presName="sibTrans" presStyleCnt="0"/>
      <dgm:spPr/>
    </dgm:pt>
    <dgm:pt modelId="{3EBA3011-7C97-3342-85A3-CBE46661E889}" type="pres">
      <dgm:prSet presAssocID="{05F4AF1C-FF3F-4F08-A512-A8C0248B99F0}" presName="node" presStyleLbl="node1" presStyleIdx="2" presStyleCnt="5">
        <dgm:presLayoutVars>
          <dgm:bulletEnabled val="1"/>
        </dgm:presLayoutVars>
      </dgm:prSet>
      <dgm:spPr/>
    </dgm:pt>
    <dgm:pt modelId="{622EBF97-B52A-A144-A549-841FA3170F9D}" type="pres">
      <dgm:prSet presAssocID="{5165B6B5-198D-47FF-8520-E22F75440B11}" presName="sibTrans" presStyleCnt="0"/>
      <dgm:spPr/>
    </dgm:pt>
    <dgm:pt modelId="{15185094-70A9-E94B-A833-17E77559627E}" type="pres">
      <dgm:prSet presAssocID="{B41EF633-C68C-4E5A-8874-53B3EDF76B94}" presName="node" presStyleLbl="node1" presStyleIdx="3" presStyleCnt="5">
        <dgm:presLayoutVars>
          <dgm:bulletEnabled val="1"/>
        </dgm:presLayoutVars>
      </dgm:prSet>
      <dgm:spPr/>
    </dgm:pt>
    <dgm:pt modelId="{87176E41-1222-DC45-AD43-9CD056D3C71F}" type="pres">
      <dgm:prSet presAssocID="{D1D829AD-F9D3-45F0-9A7F-31CA967A2C05}" presName="sibTrans" presStyleCnt="0"/>
      <dgm:spPr/>
    </dgm:pt>
    <dgm:pt modelId="{F443195A-F6D2-D74A-882D-F8F95D4DC7E4}" type="pres">
      <dgm:prSet presAssocID="{B1979F4D-C426-42AF-AEEE-8FAF17ACD926}" presName="node" presStyleLbl="node1" presStyleIdx="4" presStyleCnt="5">
        <dgm:presLayoutVars>
          <dgm:bulletEnabled val="1"/>
        </dgm:presLayoutVars>
      </dgm:prSet>
      <dgm:spPr/>
    </dgm:pt>
  </dgm:ptLst>
  <dgm:cxnLst>
    <dgm:cxn modelId="{6FE0CB07-7312-40D3-9897-F5090D2E07B6}" srcId="{DFCB7167-F0BE-4182-BCCB-8EB82CC8AEEF}" destId="{05F4AF1C-FF3F-4F08-A512-A8C0248B99F0}" srcOrd="2" destOrd="0" parTransId="{00A93B15-DD88-4DDB-AB65-044647C79C0A}" sibTransId="{5165B6B5-198D-47FF-8520-E22F75440B11}"/>
    <dgm:cxn modelId="{D9EC2616-F0C8-6545-B313-2018BE1E66CB}" type="presOf" srcId="{8EE2C380-D066-4DC7-B42C-DB1977A6646A}" destId="{D9D9181E-D3B2-3641-8DB8-7E19C4B4EBC3}" srcOrd="0" destOrd="0" presId="urn:microsoft.com/office/officeart/2005/8/layout/default"/>
    <dgm:cxn modelId="{CCD39D18-6673-458A-9576-22BB4A34820A}" srcId="{DFCB7167-F0BE-4182-BCCB-8EB82CC8AEEF}" destId="{8EE2C380-D066-4DC7-B42C-DB1977A6646A}" srcOrd="0" destOrd="0" parTransId="{CAB7C7AE-9F51-45CC-B70B-03A37C6D9752}" sibTransId="{1F945F57-5608-4A65-9C89-81865040F637}"/>
    <dgm:cxn modelId="{322E4B2B-1A2D-2E4B-934D-AD4B4B35EAE0}" type="presOf" srcId="{B41EF633-C68C-4E5A-8874-53B3EDF76B94}" destId="{15185094-70A9-E94B-A833-17E77559627E}" srcOrd="0" destOrd="0" presId="urn:microsoft.com/office/officeart/2005/8/layout/default"/>
    <dgm:cxn modelId="{C465ED50-7BD9-420C-951A-E13DC4BF49B3}" srcId="{DFCB7167-F0BE-4182-BCCB-8EB82CC8AEEF}" destId="{B1979F4D-C426-42AF-AEEE-8FAF17ACD926}" srcOrd="4" destOrd="0" parTransId="{16F11039-8D89-40D8-82CE-85FA0D00B31E}" sibTransId="{CCE58720-E9C8-4B8C-AB14-9A3496D2695E}"/>
    <dgm:cxn modelId="{126D389B-23B1-4B17-ADBC-C3BD4F2F4908}" srcId="{DFCB7167-F0BE-4182-BCCB-8EB82CC8AEEF}" destId="{4B74151C-CCDC-4F39-98A4-568B7339252D}" srcOrd="1" destOrd="0" parTransId="{9D1FB0C1-D863-4620-8509-AECC80B066F4}" sibTransId="{4D8F5D55-8208-486B-8FEA-4007B77BF0C6}"/>
    <dgm:cxn modelId="{F4428EB3-CDB8-FB4E-8778-71F53B25DAB0}" type="presOf" srcId="{05F4AF1C-FF3F-4F08-A512-A8C0248B99F0}" destId="{3EBA3011-7C97-3342-85A3-CBE46661E889}" srcOrd="0" destOrd="0" presId="urn:microsoft.com/office/officeart/2005/8/layout/default"/>
    <dgm:cxn modelId="{C4B5B7CC-50A8-1647-A10E-C807F71E3600}" type="presOf" srcId="{DFCB7167-F0BE-4182-BCCB-8EB82CC8AEEF}" destId="{DF6DEF94-43A5-0345-AA61-6831152C2860}" srcOrd="0" destOrd="0" presId="urn:microsoft.com/office/officeart/2005/8/layout/default"/>
    <dgm:cxn modelId="{3ACE71E9-31E8-D64E-AB18-912D950CFF81}" type="presOf" srcId="{4B74151C-CCDC-4F39-98A4-568B7339252D}" destId="{E69F774E-ED41-484C-BDAD-466D88DD0BE6}" srcOrd="0" destOrd="0" presId="urn:microsoft.com/office/officeart/2005/8/layout/default"/>
    <dgm:cxn modelId="{B8DCACEF-2325-AC40-9569-6A4213176822}" type="presOf" srcId="{B1979F4D-C426-42AF-AEEE-8FAF17ACD926}" destId="{F443195A-F6D2-D74A-882D-F8F95D4DC7E4}" srcOrd="0" destOrd="0" presId="urn:microsoft.com/office/officeart/2005/8/layout/default"/>
    <dgm:cxn modelId="{15286FF7-C863-451D-9E1D-0878CC23ED43}" srcId="{DFCB7167-F0BE-4182-BCCB-8EB82CC8AEEF}" destId="{B41EF633-C68C-4E5A-8874-53B3EDF76B94}" srcOrd="3" destOrd="0" parTransId="{03540C43-0F3D-4A57-8414-10E0F810CD9D}" sibTransId="{D1D829AD-F9D3-45F0-9A7F-31CA967A2C05}"/>
    <dgm:cxn modelId="{F4B66CF2-657B-E744-90DD-D8A27671AE18}" type="presParOf" srcId="{DF6DEF94-43A5-0345-AA61-6831152C2860}" destId="{D9D9181E-D3B2-3641-8DB8-7E19C4B4EBC3}" srcOrd="0" destOrd="0" presId="urn:microsoft.com/office/officeart/2005/8/layout/default"/>
    <dgm:cxn modelId="{0DF3CA04-C8B8-4D4A-A428-D20818972F68}" type="presParOf" srcId="{DF6DEF94-43A5-0345-AA61-6831152C2860}" destId="{5CCD90CE-E142-5E4B-AC3B-EEF0F889B1CB}" srcOrd="1" destOrd="0" presId="urn:microsoft.com/office/officeart/2005/8/layout/default"/>
    <dgm:cxn modelId="{B4128C13-A871-CE4E-94D3-4D4B744A51D8}" type="presParOf" srcId="{DF6DEF94-43A5-0345-AA61-6831152C2860}" destId="{E69F774E-ED41-484C-BDAD-466D88DD0BE6}" srcOrd="2" destOrd="0" presId="urn:microsoft.com/office/officeart/2005/8/layout/default"/>
    <dgm:cxn modelId="{83357EE2-2867-0A4B-A140-825D8CD7C6D0}" type="presParOf" srcId="{DF6DEF94-43A5-0345-AA61-6831152C2860}" destId="{D4C45426-94D4-0A43-8A03-52A51DE287BE}" srcOrd="3" destOrd="0" presId="urn:microsoft.com/office/officeart/2005/8/layout/default"/>
    <dgm:cxn modelId="{9EB7E5DE-32C9-B14E-AA71-7DDF4EFE17AF}" type="presParOf" srcId="{DF6DEF94-43A5-0345-AA61-6831152C2860}" destId="{3EBA3011-7C97-3342-85A3-CBE46661E889}" srcOrd="4" destOrd="0" presId="urn:microsoft.com/office/officeart/2005/8/layout/default"/>
    <dgm:cxn modelId="{D68EB789-9B7A-9947-AD91-58C62D724436}" type="presParOf" srcId="{DF6DEF94-43A5-0345-AA61-6831152C2860}" destId="{622EBF97-B52A-A144-A549-841FA3170F9D}" srcOrd="5" destOrd="0" presId="urn:microsoft.com/office/officeart/2005/8/layout/default"/>
    <dgm:cxn modelId="{0978AC8A-D7C4-5142-B263-64B3CE253FB6}" type="presParOf" srcId="{DF6DEF94-43A5-0345-AA61-6831152C2860}" destId="{15185094-70A9-E94B-A833-17E77559627E}" srcOrd="6" destOrd="0" presId="urn:microsoft.com/office/officeart/2005/8/layout/default"/>
    <dgm:cxn modelId="{8391772E-EBB2-1B40-BF6F-C98301A3E937}" type="presParOf" srcId="{DF6DEF94-43A5-0345-AA61-6831152C2860}" destId="{87176E41-1222-DC45-AD43-9CD056D3C71F}" srcOrd="7" destOrd="0" presId="urn:microsoft.com/office/officeart/2005/8/layout/default"/>
    <dgm:cxn modelId="{73067051-CC00-8A41-A530-978EC3DBEFC8}" type="presParOf" srcId="{DF6DEF94-43A5-0345-AA61-6831152C2860}" destId="{F443195A-F6D2-D74A-882D-F8F95D4DC7E4}" srcOrd="8"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326958F-9B11-4A2E-B536-7EB5EC2026DD}"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en-US"/>
        </a:p>
      </dgm:t>
    </dgm:pt>
    <dgm:pt modelId="{9BD950A9-5C2D-43A7-93D0-F20F01209FE1}">
      <dgm:prSet/>
      <dgm:spPr/>
      <dgm:t>
        <a:bodyPr/>
        <a:lstStyle/>
        <a:p>
          <a:r>
            <a:rPr lang="en-US"/>
            <a:t>Concerns and developmental monitoring</a:t>
          </a:r>
        </a:p>
      </dgm:t>
    </dgm:pt>
    <dgm:pt modelId="{FA735D0C-DB79-4D6C-B42A-433355CE74A0}" type="parTrans" cxnId="{AF568FAD-DC8F-468D-A605-19433F94CEFB}">
      <dgm:prSet/>
      <dgm:spPr/>
      <dgm:t>
        <a:bodyPr/>
        <a:lstStyle/>
        <a:p>
          <a:endParaRPr lang="en-US"/>
        </a:p>
      </dgm:t>
    </dgm:pt>
    <dgm:pt modelId="{A1D4EB90-7763-4260-892E-12D4F6EB6FF4}" type="sibTrans" cxnId="{AF568FAD-DC8F-468D-A605-19433F94CEFB}">
      <dgm:prSet/>
      <dgm:spPr/>
      <dgm:t>
        <a:bodyPr/>
        <a:lstStyle/>
        <a:p>
          <a:endParaRPr lang="en-US"/>
        </a:p>
      </dgm:t>
    </dgm:pt>
    <dgm:pt modelId="{7339F28B-6D0C-4651-A390-C02D978B9915}">
      <dgm:prSet/>
      <dgm:spPr/>
      <dgm:t>
        <a:bodyPr/>
        <a:lstStyle/>
        <a:p>
          <a:r>
            <a:rPr lang="en-US" dirty="0"/>
            <a:t>The evaluation process and results</a:t>
          </a:r>
        </a:p>
      </dgm:t>
    </dgm:pt>
    <dgm:pt modelId="{8BCC28A2-4A42-467D-9AB8-7F783B367695}" type="parTrans" cxnId="{5A5A3E91-77D8-4EFC-BDAC-3C9CCAEB9B54}">
      <dgm:prSet/>
      <dgm:spPr/>
      <dgm:t>
        <a:bodyPr/>
        <a:lstStyle/>
        <a:p>
          <a:endParaRPr lang="en-US"/>
        </a:p>
      </dgm:t>
    </dgm:pt>
    <dgm:pt modelId="{86FB1152-0A01-4482-A0EF-8B5CF7C21E87}" type="sibTrans" cxnId="{5A5A3E91-77D8-4EFC-BDAC-3C9CCAEB9B54}">
      <dgm:prSet/>
      <dgm:spPr/>
      <dgm:t>
        <a:bodyPr/>
        <a:lstStyle/>
        <a:p>
          <a:endParaRPr lang="en-US"/>
        </a:p>
      </dgm:t>
    </dgm:pt>
    <dgm:pt modelId="{C05C24ED-EE7F-479C-AB05-348C5BA3EB44}">
      <dgm:prSet/>
      <dgm:spPr/>
      <dgm:t>
        <a:bodyPr/>
        <a:lstStyle/>
        <a:p>
          <a:r>
            <a:rPr lang="en-US"/>
            <a:t>Next steps after diagnosis and life course domains</a:t>
          </a:r>
        </a:p>
      </dgm:t>
    </dgm:pt>
    <dgm:pt modelId="{A0837B2B-675E-4471-B03E-272F1098088F}" type="parTrans" cxnId="{D1CE7A0A-C40C-4581-9E58-403E3CDA87F5}">
      <dgm:prSet/>
      <dgm:spPr/>
      <dgm:t>
        <a:bodyPr/>
        <a:lstStyle/>
        <a:p>
          <a:endParaRPr lang="en-US"/>
        </a:p>
      </dgm:t>
    </dgm:pt>
    <dgm:pt modelId="{68415703-9237-4F14-8CFE-EA74AB91586D}" type="sibTrans" cxnId="{D1CE7A0A-C40C-4581-9E58-403E3CDA87F5}">
      <dgm:prSet/>
      <dgm:spPr/>
      <dgm:t>
        <a:bodyPr/>
        <a:lstStyle/>
        <a:p>
          <a:endParaRPr lang="en-US"/>
        </a:p>
      </dgm:t>
    </dgm:pt>
    <dgm:pt modelId="{2FB6F60D-A17A-4F35-A10E-0B359CB8545E}">
      <dgm:prSet/>
      <dgm:spPr/>
      <dgm:t>
        <a:bodyPr/>
        <a:lstStyle/>
        <a:p>
          <a:r>
            <a:rPr lang="en-US"/>
            <a:t>Go to demo of site</a:t>
          </a:r>
        </a:p>
      </dgm:t>
    </dgm:pt>
    <dgm:pt modelId="{42E1E0FD-87C1-4510-AC9B-4F2A1BE0EC9B}" type="parTrans" cxnId="{4A1EF4DC-CAF8-4A33-932D-7812C0FBF8AC}">
      <dgm:prSet/>
      <dgm:spPr/>
      <dgm:t>
        <a:bodyPr/>
        <a:lstStyle/>
        <a:p>
          <a:endParaRPr lang="en-US"/>
        </a:p>
      </dgm:t>
    </dgm:pt>
    <dgm:pt modelId="{8A7D43BC-E907-4AC3-B898-07D021DC9F6F}" type="sibTrans" cxnId="{4A1EF4DC-CAF8-4A33-932D-7812C0FBF8AC}">
      <dgm:prSet/>
      <dgm:spPr/>
      <dgm:t>
        <a:bodyPr/>
        <a:lstStyle/>
        <a:p>
          <a:endParaRPr lang="en-US"/>
        </a:p>
      </dgm:t>
    </dgm:pt>
    <dgm:pt modelId="{6285D97B-ACB8-8B4C-8A92-9E53B093B4C0}" type="pres">
      <dgm:prSet presAssocID="{8326958F-9B11-4A2E-B536-7EB5EC2026DD}" presName="outerComposite" presStyleCnt="0">
        <dgm:presLayoutVars>
          <dgm:chMax val="5"/>
          <dgm:dir/>
          <dgm:resizeHandles val="exact"/>
        </dgm:presLayoutVars>
      </dgm:prSet>
      <dgm:spPr/>
    </dgm:pt>
    <dgm:pt modelId="{46190E8F-5760-934C-9E10-B07B6ADD0E28}" type="pres">
      <dgm:prSet presAssocID="{8326958F-9B11-4A2E-B536-7EB5EC2026DD}" presName="dummyMaxCanvas" presStyleCnt="0">
        <dgm:presLayoutVars/>
      </dgm:prSet>
      <dgm:spPr/>
    </dgm:pt>
    <dgm:pt modelId="{3426E832-E9A8-7842-8463-8AA5B8F05EB9}" type="pres">
      <dgm:prSet presAssocID="{8326958F-9B11-4A2E-B536-7EB5EC2026DD}" presName="FourNodes_1" presStyleLbl="node1" presStyleIdx="0" presStyleCnt="4">
        <dgm:presLayoutVars>
          <dgm:bulletEnabled val="1"/>
        </dgm:presLayoutVars>
      </dgm:prSet>
      <dgm:spPr/>
    </dgm:pt>
    <dgm:pt modelId="{B5E3B795-709E-7A4A-961A-0AE8F6336D0D}" type="pres">
      <dgm:prSet presAssocID="{8326958F-9B11-4A2E-B536-7EB5EC2026DD}" presName="FourNodes_2" presStyleLbl="node1" presStyleIdx="1" presStyleCnt="4">
        <dgm:presLayoutVars>
          <dgm:bulletEnabled val="1"/>
        </dgm:presLayoutVars>
      </dgm:prSet>
      <dgm:spPr/>
    </dgm:pt>
    <dgm:pt modelId="{F964ED16-6FE6-4346-9C6A-22FC2B942DD7}" type="pres">
      <dgm:prSet presAssocID="{8326958F-9B11-4A2E-B536-7EB5EC2026DD}" presName="FourNodes_3" presStyleLbl="node1" presStyleIdx="2" presStyleCnt="4">
        <dgm:presLayoutVars>
          <dgm:bulletEnabled val="1"/>
        </dgm:presLayoutVars>
      </dgm:prSet>
      <dgm:spPr/>
    </dgm:pt>
    <dgm:pt modelId="{58B17C9D-9A4C-6142-A685-F1C852303EA6}" type="pres">
      <dgm:prSet presAssocID="{8326958F-9B11-4A2E-B536-7EB5EC2026DD}" presName="FourNodes_4" presStyleLbl="node1" presStyleIdx="3" presStyleCnt="4">
        <dgm:presLayoutVars>
          <dgm:bulletEnabled val="1"/>
        </dgm:presLayoutVars>
      </dgm:prSet>
      <dgm:spPr/>
    </dgm:pt>
    <dgm:pt modelId="{8B019DE3-C8AF-F443-8A70-5A2EAC8C55C3}" type="pres">
      <dgm:prSet presAssocID="{8326958F-9B11-4A2E-B536-7EB5EC2026DD}" presName="FourConn_1-2" presStyleLbl="fgAccFollowNode1" presStyleIdx="0" presStyleCnt="3">
        <dgm:presLayoutVars>
          <dgm:bulletEnabled val="1"/>
        </dgm:presLayoutVars>
      </dgm:prSet>
      <dgm:spPr/>
    </dgm:pt>
    <dgm:pt modelId="{9DC8E5E7-0A37-9144-A133-55C45096B12B}" type="pres">
      <dgm:prSet presAssocID="{8326958F-9B11-4A2E-B536-7EB5EC2026DD}" presName="FourConn_2-3" presStyleLbl="fgAccFollowNode1" presStyleIdx="1" presStyleCnt="3">
        <dgm:presLayoutVars>
          <dgm:bulletEnabled val="1"/>
        </dgm:presLayoutVars>
      </dgm:prSet>
      <dgm:spPr/>
    </dgm:pt>
    <dgm:pt modelId="{61327672-C87D-3C42-900E-CE81D664B5F0}" type="pres">
      <dgm:prSet presAssocID="{8326958F-9B11-4A2E-B536-7EB5EC2026DD}" presName="FourConn_3-4" presStyleLbl="fgAccFollowNode1" presStyleIdx="2" presStyleCnt="3">
        <dgm:presLayoutVars>
          <dgm:bulletEnabled val="1"/>
        </dgm:presLayoutVars>
      </dgm:prSet>
      <dgm:spPr/>
    </dgm:pt>
    <dgm:pt modelId="{CF45B310-49CB-1C4F-A246-370DCCB25D8F}" type="pres">
      <dgm:prSet presAssocID="{8326958F-9B11-4A2E-B536-7EB5EC2026DD}" presName="FourNodes_1_text" presStyleLbl="node1" presStyleIdx="3" presStyleCnt="4">
        <dgm:presLayoutVars>
          <dgm:bulletEnabled val="1"/>
        </dgm:presLayoutVars>
      </dgm:prSet>
      <dgm:spPr/>
    </dgm:pt>
    <dgm:pt modelId="{AFC9BE06-B318-6841-B1B1-851D0025344F}" type="pres">
      <dgm:prSet presAssocID="{8326958F-9B11-4A2E-B536-7EB5EC2026DD}" presName="FourNodes_2_text" presStyleLbl="node1" presStyleIdx="3" presStyleCnt="4">
        <dgm:presLayoutVars>
          <dgm:bulletEnabled val="1"/>
        </dgm:presLayoutVars>
      </dgm:prSet>
      <dgm:spPr/>
    </dgm:pt>
    <dgm:pt modelId="{BC3522AB-050C-944E-9F20-98E25DE503A5}" type="pres">
      <dgm:prSet presAssocID="{8326958F-9B11-4A2E-B536-7EB5EC2026DD}" presName="FourNodes_3_text" presStyleLbl="node1" presStyleIdx="3" presStyleCnt="4">
        <dgm:presLayoutVars>
          <dgm:bulletEnabled val="1"/>
        </dgm:presLayoutVars>
      </dgm:prSet>
      <dgm:spPr/>
    </dgm:pt>
    <dgm:pt modelId="{8352B650-500F-B643-9D69-EB548A9902DE}" type="pres">
      <dgm:prSet presAssocID="{8326958F-9B11-4A2E-B536-7EB5EC2026DD}" presName="FourNodes_4_text" presStyleLbl="node1" presStyleIdx="3" presStyleCnt="4">
        <dgm:presLayoutVars>
          <dgm:bulletEnabled val="1"/>
        </dgm:presLayoutVars>
      </dgm:prSet>
      <dgm:spPr/>
    </dgm:pt>
  </dgm:ptLst>
  <dgm:cxnLst>
    <dgm:cxn modelId="{585A5703-57B7-2F4D-A80E-9E5C9C7A1548}" type="presOf" srcId="{9BD950A9-5C2D-43A7-93D0-F20F01209FE1}" destId="{3426E832-E9A8-7842-8463-8AA5B8F05EB9}" srcOrd="0" destOrd="0" presId="urn:microsoft.com/office/officeart/2005/8/layout/vProcess5"/>
    <dgm:cxn modelId="{D1CE7A0A-C40C-4581-9E58-403E3CDA87F5}" srcId="{8326958F-9B11-4A2E-B536-7EB5EC2026DD}" destId="{C05C24ED-EE7F-479C-AB05-348C5BA3EB44}" srcOrd="2" destOrd="0" parTransId="{A0837B2B-675E-4471-B03E-272F1098088F}" sibTransId="{68415703-9237-4F14-8CFE-EA74AB91586D}"/>
    <dgm:cxn modelId="{0769FB39-9B87-3C43-A4E5-1D63CF957B6D}" type="presOf" srcId="{68415703-9237-4F14-8CFE-EA74AB91586D}" destId="{61327672-C87D-3C42-900E-CE81D664B5F0}" srcOrd="0" destOrd="0" presId="urn:microsoft.com/office/officeart/2005/8/layout/vProcess5"/>
    <dgm:cxn modelId="{29F59857-873D-454C-8035-A80A3045D100}" type="presOf" srcId="{C05C24ED-EE7F-479C-AB05-348C5BA3EB44}" destId="{F964ED16-6FE6-4346-9C6A-22FC2B942DD7}" srcOrd="0" destOrd="0" presId="urn:microsoft.com/office/officeart/2005/8/layout/vProcess5"/>
    <dgm:cxn modelId="{3DE53B58-CA6B-CC48-888F-D7A100B0690E}" type="presOf" srcId="{7339F28B-6D0C-4651-A390-C02D978B9915}" destId="{B5E3B795-709E-7A4A-961A-0AE8F6336D0D}" srcOrd="0" destOrd="0" presId="urn:microsoft.com/office/officeart/2005/8/layout/vProcess5"/>
    <dgm:cxn modelId="{DBBDD158-3D5A-0847-9F41-1A7526EFF4BB}" type="presOf" srcId="{7339F28B-6D0C-4651-A390-C02D978B9915}" destId="{AFC9BE06-B318-6841-B1B1-851D0025344F}" srcOrd="1" destOrd="0" presId="urn:microsoft.com/office/officeart/2005/8/layout/vProcess5"/>
    <dgm:cxn modelId="{076AC28C-CF66-574E-A07B-BE91657FDCA6}" type="presOf" srcId="{8326958F-9B11-4A2E-B536-7EB5EC2026DD}" destId="{6285D97B-ACB8-8B4C-8A92-9E53B093B4C0}" srcOrd="0" destOrd="0" presId="urn:microsoft.com/office/officeart/2005/8/layout/vProcess5"/>
    <dgm:cxn modelId="{5A5A3E91-77D8-4EFC-BDAC-3C9CCAEB9B54}" srcId="{8326958F-9B11-4A2E-B536-7EB5EC2026DD}" destId="{7339F28B-6D0C-4651-A390-C02D978B9915}" srcOrd="1" destOrd="0" parTransId="{8BCC28A2-4A42-467D-9AB8-7F783B367695}" sibTransId="{86FB1152-0A01-4482-A0EF-8B5CF7C21E87}"/>
    <dgm:cxn modelId="{A80B599F-F7B8-EB4F-8C93-7CA26323D819}" type="presOf" srcId="{2FB6F60D-A17A-4F35-A10E-0B359CB8545E}" destId="{58B17C9D-9A4C-6142-A685-F1C852303EA6}" srcOrd="0" destOrd="0" presId="urn:microsoft.com/office/officeart/2005/8/layout/vProcess5"/>
    <dgm:cxn modelId="{01878EA8-992E-B248-8771-188AF92D1677}" type="presOf" srcId="{2FB6F60D-A17A-4F35-A10E-0B359CB8545E}" destId="{8352B650-500F-B643-9D69-EB548A9902DE}" srcOrd="1" destOrd="0" presId="urn:microsoft.com/office/officeart/2005/8/layout/vProcess5"/>
    <dgm:cxn modelId="{89F7EDA8-BFBA-EB4A-9184-B19005D48F56}" type="presOf" srcId="{A1D4EB90-7763-4260-892E-12D4F6EB6FF4}" destId="{8B019DE3-C8AF-F443-8A70-5A2EAC8C55C3}" srcOrd="0" destOrd="0" presId="urn:microsoft.com/office/officeart/2005/8/layout/vProcess5"/>
    <dgm:cxn modelId="{AF568FAD-DC8F-468D-A605-19433F94CEFB}" srcId="{8326958F-9B11-4A2E-B536-7EB5EC2026DD}" destId="{9BD950A9-5C2D-43A7-93D0-F20F01209FE1}" srcOrd="0" destOrd="0" parTransId="{FA735D0C-DB79-4D6C-B42A-433355CE74A0}" sibTransId="{A1D4EB90-7763-4260-892E-12D4F6EB6FF4}"/>
    <dgm:cxn modelId="{BC4132BC-71B2-4346-BE73-AE89E838D20A}" type="presOf" srcId="{C05C24ED-EE7F-479C-AB05-348C5BA3EB44}" destId="{BC3522AB-050C-944E-9F20-98E25DE503A5}" srcOrd="1" destOrd="0" presId="urn:microsoft.com/office/officeart/2005/8/layout/vProcess5"/>
    <dgm:cxn modelId="{4A1EF4DC-CAF8-4A33-932D-7812C0FBF8AC}" srcId="{8326958F-9B11-4A2E-B536-7EB5EC2026DD}" destId="{2FB6F60D-A17A-4F35-A10E-0B359CB8545E}" srcOrd="3" destOrd="0" parTransId="{42E1E0FD-87C1-4510-AC9B-4F2A1BE0EC9B}" sibTransId="{8A7D43BC-E907-4AC3-B898-07D021DC9F6F}"/>
    <dgm:cxn modelId="{71E666E8-8344-4C4D-B66F-104B2120253D}" type="presOf" srcId="{9BD950A9-5C2D-43A7-93D0-F20F01209FE1}" destId="{CF45B310-49CB-1C4F-A246-370DCCB25D8F}" srcOrd="1" destOrd="0" presId="urn:microsoft.com/office/officeart/2005/8/layout/vProcess5"/>
    <dgm:cxn modelId="{599AC3ED-F8C4-D44C-B5E2-F5B25F015948}" type="presOf" srcId="{86FB1152-0A01-4482-A0EF-8B5CF7C21E87}" destId="{9DC8E5E7-0A37-9144-A133-55C45096B12B}" srcOrd="0" destOrd="0" presId="urn:microsoft.com/office/officeart/2005/8/layout/vProcess5"/>
    <dgm:cxn modelId="{DC6326A0-B76C-794C-916A-C39E7B9D0972}" type="presParOf" srcId="{6285D97B-ACB8-8B4C-8A92-9E53B093B4C0}" destId="{46190E8F-5760-934C-9E10-B07B6ADD0E28}" srcOrd="0" destOrd="0" presId="urn:microsoft.com/office/officeart/2005/8/layout/vProcess5"/>
    <dgm:cxn modelId="{CBB6009D-7354-7C4B-99FC-7F2F77FB6DC3}" type="presParOf" srcId="{6285D97B-ACB8-8B4C-8A92-9E53B093B4C0}" destId="{3426E832-E9A8-7842-8463-8AA5B8F05EB9}" srcOrd="1" destOrd="0" presId="urn:microsoft.com/office/officeart/2005/8/layout/vProcess5"/>
    <dgm:cxn modelId="{ADF571E5-9985-354B-AFF8-1F57961CE079}" type="presParOf" srcId="{6285D97B-ACB8-8B4C-8A92-9E53B093B4C0}" destId="{B5E3B795-709E-7A4A-961A-0AE8F6336D0D}" srcOrd="2" destOrd="0" presId="urn:microsoft.com/office/officeart/2005/8/layout/vProcess5"/>
    <dgm:cxn modelId="{7F86D641-CCD6-6644-A327-66108706DDF8}" type="presParOf" srcId="{6285D97B-ACB8-8B4C-8A92-9E53B093B4C0}" destId="{F964ED16-6FE6-4346-9C6A-22FC2B942DD7}" srcOrd="3" destOrd="0" presId="urn:microsoft.com/office/officeart/2005/8/layout/vProcess5"/>
    <dgm:cxn modelId="{F6E78055-71AB-E646-8099-67FEA3AE031B}" type="presParOf" srcId="{6285D97B-ACB8-8B4C-8A92-9E53B093B4C0}" destId="{58B17C9D-9A4C-6142-A685-F1C852303EA6}" srcOrd="4" destOrd="0" presId="urn:microsoft.com/office/officeart/2005/8/layout/vProcess5"/>
    <dgm:cxn modelId="{E98E1582-A7BB-7D45-8B87-DC9010B64245}" type="presParOf" srcId="{6285D97B-ACB8-8B4C-8A92-9E53B093B4C0}" destId="{8B019DE3-C8AF-F443-8A70-5A2EAC8C55C3}" srcOrd="5" destOrd="0" presId="urn:microsoft.com/office/officeart/2005/8/layout/vProcess5"/>
    <dgm:cxn modelId="{2FE1007F-0015-7548-B3A0-B9A70488E6BF}" type="presParOf" srcId="{6285D97B-ACB8-8B4C-8A92-9E53B093B4C0}" destId="{9DC8E5E7-0A37-9144-A133-55C45096B12B}" srcOrd="6" destOrd="0" presId="urn:microsoft.com/office/officeart/2005/8/layout/vProcess5"/>
    <dgm:cxn modelId="{B05107E7-9F6E-7D4B-BB72-870E92871EB0}" type="presParOf" srcId="{6285D97B-ACB8-8B4C-8A92-9E53B093B4C0}" destId="{61327672-C87D-3C42-900E-CE81D664B5F0}" srcOrd="7" destOrd="0" presId="urn:microsoft.com/office/officeart/2005/8/layout/vProcess5"/>
    <dgm:cxn modelId="{882E89D6-CEEC-7041-B9A3-6823F25E1A69}" type="presParOf" srcId="{6285D97B-ACB8-8B4C-8A92-9E53B093B4C0}" destId="{CF45B310-49CB-1C4F-A246-370DCCB25D8F}" srcOrd="8" destOrd="0" presId="urn:microsoft.com/office/officeart/2005/8/layout/vProcess5"/>
    <dgm:cxn modelId="{3D5634C3-EBB4-5A46-9DDF-540DA3998D25}" type="presParOf" srcId="{6285D97B-ACB8-8B4C-8A92-9E53B093B4C0}" destId="{AFC9BE06-B318-6841-B1B1-851D0025344F}" srcOrd="9" destOrd="0" presId="urn:microsoft.com/office/officeart/2005/8/layout/vProcess5"/>
    <dgm:cxn modelId="{2B43E1F2-16FE-AC45-B0A2-3A2983CACE1C}" type="presParOf" srcId="{6285D97B-ACB8-8B4C-8A92-9E53B093B4C0}" destId="{BC3522AB-050C-944E-9F20-98E25DE503A5}" srcOrd="10" destOrd="0" presId="urn:microsoft.com/office/officeart/2005/8/layout/vProcess5"/>
    <dgm:cxn modelId="{34CCCDFB-10A9-074E-99F5-E4DF1BDE9604}" type="presParOf" srcId="{6285D97B-ACB8-8B4C-8A92-9E53B093B4C0}" destId="{8352B650-500F-B643-9D69-EB548A9902DE}" srcOrd="11"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DD1E24-9CA0-4451-9F95-DC8C24111032}">
      <dsp:nvSpPr>
        <dsp:cNvPr id="0" name=""/>
        <dsp:cNvSpPr/>
      </dsp:nvSpPr>
      <dsp:spPr>
        <a:xfrm>
          <a:off x="0" y="1805"/>
          <a:ext cx="8332470" cy="915310"/>
        </a:xfrm>
        <a:prstGeom prst="roundRect">
          <a:avLst>
            <a:gd name="adj" fmla="val 1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EE64546-C62E-4971-B237-2A99E05D03CD}">
      <dsp:nvSpPr>
        <dsp:cNvPr id="0" name=""/>
        <dsp:cNvSpPr/>
      </dsp:nvSpPr>
      <dsp:spPr>
        <a:xfrm>
          <a:off x="276881" y="207750"/>
          <a:ext cx="503420" cy="50342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31285326-6F75-4464-8443-6573E180F412}">
      <dsp:nvSpPr>
        <dsp:cNvPr id="0" name=""/>
        <dsp:cNvSpPr/>
      </dsp:nvSpPr>
      <dsp:spPr>
        <a:xfrm>
          <a:off x="1057183" y="1805"/>
          <a:ext cx="7275286" cy="9153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6870" tIns="96870" rIns="96870" bIns="96870" numCol="1" spcCol="1270" anchor="ctr" anchorCtr="0">
          <a:noAutofit/>
        </a:bodyPr>
        <a:lstStyle/>
        <a:p>
          <a:pPr marL="0" lvl="0" indent="0" algn="l" defTabSz="1066800">
            <a:lnSpc>
              <a:spcPct val="100000"/>
            </a:lnSpc>
            <a:spcBef>
              <a:spcPct val="0"/>
            </a:spcBef>
            <a:spcAft>
              <a:spcPct val="35000"/>
            </a:spcAft>
            <a:buNone/>
          </a:pPr>
          <a:r>
            <a:rPr lang="en-US" sz="2400" kern="1200"/>
            <a:t>Introduce NC Navigating Care Team</a:t>
          </a:r>
        </a:p>
      </dsp:txBody>
      <dsp:txXfrm>
        <a:off x="1057183" y="1805"/>
        <a:ext cx="7275286" cy="915310"/>
      </dsp:txXfrm>
    </dsp:sp>
    <dsp:sp modelId="{B20105C7-057F-41B9-8262-DD6D24A64369}">
      <dsp:nvSpPr>
        <dsp:cNvPr id="0" name=""/>
        <dsp:cNvSpPr/>
      </dsp:nvSpPr>
      <dsp:spPr>
        <a:xfrm>
          <a:off x="0" y="1145944"/>
          <a:ext cx="8332470" cy="915310"/>
        </a:xfrm>
        <a:prstGeom prst="roundRect">
          <a:avLst>
            <a:gd name="adj" fmla="val 1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A050598-D8D9-434C-B0A1-0DBA6D05D943}">
      <dsp:nvSpPr>
        <dsp:cNvPr id="0" name=""/>
        <dsp:cNvSpPr/>
      </dsp:nvSpPr>
      <dsp:spPr>
        <a:xfrm>
          <a:off x="276881" y="1351889"/>
          <a:ext cx="503420" cy="50342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8093644-DDE6-4735-88AD-260D2B035DE6}">
      <dsp:nvSpPr>
        <dsp:cNvPr id="0" name=""/>
        <dsp:cNvSpPr/>
      </dsp:nvSpPr>
      <dsp:spPr>
        <a:xfrm>
          <a:off x="1057183" y="1145944"/>
          <a:ext cx="7275286" cy="9153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6870" tIns="96870" rIns="96870" bIns="96870" numCol="1" spcCol="1270" anchor="ctr" anchorCtr="0">
          <a:noAutofit/>
        </a:bodyPr>
        <a:lstStyle/>
        <a:p>
          <a:pPr marL="0" lvl="0" indent="0" algn="l" defTabSz="1022350">
            <a:lnSpc>
              <a:spcPct val="100000"/>
            </a:lnSpc>
            <a:spcBef>
              <a:spcPct val="0"/>
            </a:spcBef>
            <a:spcAft>
              <a:spcPct val="35000"/>
            </a:spcAft>
            <a:buNone/>
          </a:pPr>
          <a:r>
            <a:rPr lang="en-US" sz="2300" kern="1200" dirty="0"/>
            <a:t>Provide Background Information on “Family Navigation”</a:t>
          </a:r>
        </a:p>
      </dsp:txBody>
      <dsp:txXfrm>
        <a:off x="1057183" y="1145944"/>
        <a:ext cx="7275286" cy="915310"/>
      </dsp:txXfrm>
    </dsp:sp>
    <dsp:sp modelId="{193CBB5B-1553-4DAA-B241-D2C09A8857FB}">
      <dsp:nvSpPr>
        <dsp:cNvPr id="0" name=""/>
        <dsp:cNvSpPr/>
      </dsp:nvSpPr>
      <dsp:spPr>
        <a:xfrm>
          <a:off x="0" y="2290082"/>
          <a:ext cx="8332470" cy="915310"/>
        </a:xfrm>
        <a:prstGeom prst="roundRect">
          <a:avLst>
            <a:gd name="adj" fmla="val 1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65B49DF-7E02-4BDB-AB33-074BA6745E23}">
      <dsp:nvSpPr>
        <dsp:cNvPr id="0" name=""/>
        <dsp:cNvSpPr/>
      </dsp:nvSpPr>
      <dsp:spPr>
        <a:xfrm>
          <a:off x="276881" y="2496027"/>
          <a:ext cx="503420" cy="50342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B62FD6E-AA07-414F-B55E-847DEE0E768D}">
      <dsp:nvSpPr>
        <dsp:cNvPr id="0" name=""/>
        <dsp:cNvSpPr/>
      </dsp:nvSpPr>
      <dsp:spPr>
        <a:xfrm>
          <a:off x="1057183" y="2290082"/>
          <a:ext cx="7275286" cy="9153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6870" tIns="96870" rIns="96870" bIns="96870" numCol="1" spcCol="1270" anchor="ctr" anchorCtr="0">
          <a:noAutofit/>
        </a:bodyPr>
        <a:lstStyle/>
        <a:p>
          <a:pPr marL="0" lvl="0" indent="0" algn="l" defTabSz="1066800">
            <a:lnSpc>
              <a:spcPct val="100000"/>
            </a:lnSpc>
            <a:spcBef>
              <a:spcPct val="0"/>
            </a:spcBef>
            <a:spcAft>
              <a:spcPct val="35000"/>
            </a:spcAft>
            <a:buNone/>
          </a:pPr>
          <a:r>
            <a:rPr lang="en-US" sz="2400" kern="1200" dirty="0"/>
            <a:t>Describe Development of the Guide</a:t>
          </a:r>
        </a:p>
      </dsp:txBody>
      <dsp:txXfrm>
        <a:off x="1057183" y="2290082"/>
        <a:ext cx="7275286" cy="915310"/>
      </dsp:txXfrm>
    </dsp:sp>
    <dsp:sp modelId="{C2309725-DDAF-4DAD-A39A-224E8F0A4CB4}">
      <dsp:nvSpPr>
        <dsp:cNvPr id="0" name=""/>
        <dsp:cNvSpPr/>
      </dsp:nvSpPr>
      <dsp:spPr>
        <a:xfrm>
          <a:off x="0" y="3434221"/>
          <a:ext cx="8332470" cy="915310"/>
        </a:xfrm>
        <a:prstGeom prst="roundRect">
          <a:avLst>
            <a:gd name="adj" fmla="val 1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A15B0BA-CA74-433B-87BB-E361DFF51E0C}">
      <dsp:nvSpPr>
        <dsp:cNvPr id="0" name=""/>
        <dsp:cNvSpPr/>
      </dsp:nvSpPr>
      <dsp:spPr>
        <a:xfrm>
          <a:off x="276881" y="3640166"/>
          <a:ext cx="503420" cy="503420"/>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DCE76DA-D0BD-4646-A31A-DE779AD0D588}">
      <dsp:nvSpPr>
        <dsp:cNvPr id="0" name=""/>
        <dsp:cNvSpPr/>
      </dsp:nvSpPr>
      <dsp:spPr>
        <a:xfrm>
          <a:off x="1057183" y="3434221"/>
          <a:ext cx="7275286" cy="9153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6870" tIns="96870" rIns="96870" bIns="96870" numCol="1" spcCol="1270" anchor="ctr" anchorCtr="0">
          <a:noAutofit/>
        </a:bodyPr>
        <a:lstStyle/>
        <a:p>
          <a:pPr marL="0" lvl="0" indent="0" algn="l" defTabSz="1022350">
            <a:lnSpc>
              <a:spcPct val="100000"/>
            </a:lnSpc>
            <a:spcBef>
              <a:spcPct val="0"/>
            </a:spcBef>
            <a:spcAft>
              <a:spcPct val="35000"/>
            </a:spcAft>
            <a:buNone/>
          </a:pPr>
          <a:r>
            <a:rPr lang="en-US" sz="2300" kern="1200"/>
            <a:t>Overview of Family Navigation Model &amp; Guide</a:t>
          </a:r>
        </a:p>
      </dsp:txBody>
      <dsp:txXfrm>
        <a:off x="1057183" y="3434221"/>
        <a:ext cx="7275286" cy="91531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D9181E-D3B2-3641-8DB8-7E19C4B4EBC3}">
      <dsp:nvSpPr>
        <dsp:cNvPr id="0" name=""/>
        <dsp:cNvSpPr/>
      </dsp:nvSpPr>
      <dsp:spPr>
        <a:xfrm>
          <a:off x="0" y="425077"/>
          <a:ext cx="2687111" cy="161226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Less than ½ (47%) of children screened for Autism by PCP</a:t>
          </a:r>
        </a:p>
      </dsp:txBody>
      <dsp:txXfrm>
        <a:off x="0" y="425077"/>
        <a:ext cx="2687111" cy="1612266"/>
      </dsp:txXfrm>
    </dsp:sp>
    <dsp:sp modelId="{E69F774E-ED41-484C-BDAD-466D88DD0BE6}">
      <dsp:nvSpPr>
        <dsp:cNvPr id="0" name=""/>
        <dsp:cNvSpPr/>
      </dsp:nvSpPr>
      <dsp:spPr>
        <a:xfrm>
          <a:off x="2955822" y="425077"/>
          <a:ext cx="2687111" cy="161226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25% told “not autism” by a professional before Autism diagnosis</a:t>
          </a:r>
        </a:p>
      </dsp:txBody>
      <dsp:txXfrm>
        <a:off x="2955822" y="425077"/>
        <a:ext cx="2687111" cy="1612266"/>
      </dsp:txXfrm>
    </dsp:sp>
    <dsp:sp modelId="{3EBA3011-7C97-3342-85A3-CBE46661E889}">
      <dsp:nvSpPr>
        <dsp:cNvPr id="0" name=""/>
        <dsp:cNvSpPr/>
      </dsp:nvSpPr>
      <dsp:spPr>
        <a:xfrm>
          <a:off x="5911645" y="425077"/>
          <a:ext cx="2687111" cy="161226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a:t>54.3% diagnosed with other autism-related conditions</a:t>
          </a:r>
        </a:p>
      </dsp:txBody>
      <dsp:txXfrm>
        <a:off x="5911645" y="425077"/>
        <a:ext cx="2687111" cy="1612266"/>
      </dsp:txXfrm>
    </dsp:sp>
    <dsp:sp modelId="{15185094-70A9-E94B-A833-17E77559627E}">
      <dsp:nvSpPr>
        <dsp:cNvPr id="0" name=""/>
        <dsp:cNvSpPr/>
      </dsp:nvSpPr>
      <dsp:spPr>
        <a:xfrm>
          <a:off x="1477911" y="2306055"/>
          <a:ext cx="2687111" cy="161226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a:t>Almost ½ saw 3 or more separate professionals before diagnosis</a:t>
          </a:r>
        </a:p>
      </dsp:txBody>
      <dsp:txXfrm>
        <a:off x="1477911" y="2306055"/>
        <a:ext cx="2687111" cy="1612266"/>
      </dsp:txXfrm>
    </dsp:sp>
    <dsp:sp modelId="{F443195A-F6D2-D74A-882D-F8F95D4DC7E4}">
      <dsp:nvSpPr>
        <dsp:cNvPr id="0" name=""/>
        <dsp:cNvSpPr/>
      </dsp:nvSpPr>
      <dsp:spPr>
        <a:xfrm>
          <a:off x="4433734" y="2306055"/>
          <a:ext cx="2687111" cy="161226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u="none" kern="1200"/>
            <a:t>Moderate amount of uncertainty among families</a:t>
          </a:r>
        </a:p>
      </dsp:txBody>
      <dsp:txXfrm>
        <a:off x="4433734" y="2306055"/>
        <a:ext cx="2687111" cy="161226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26E832-E9A8-7842-8463-8AA5B8F05EB9}">
      <dsp:nvSpPr>
        <dsp:cNvPr id="0" name=""/>
        <dsp:cNvSpPr/>
      </dsp:nvSpPr>
      <dsp:spPr>
        <a:xfrm>
          <a:off x="0" y="0"/>
          <a:ext cx="4901912" cy="107133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n-US" sz="2500" kern="1200"/>
            <a:t>Concerns and developmental monitoring</a:t>
          </a:r>
        </a:p>
      </dsp:txBody>
      <dsp:txXfrm>
        <a:off x="31378" y="31378"/>
        <a:ext cx="3655331" cy="1008578"/>
      </dsp:txXfrm>
    </dsp:sp>
    <dsp:sp modelId="{B5E3B795-709E-7A4A-961A-0AE8F6336D0D}">
      <dsp:nvSpPr>
        <dsp:cNvPr id="0" name=""/>
        <dsp:cNvSpPr/>
      </dsp:nvSpPr>
      <dsp:spPr>
        <a:xfrm>
          <a:off x="410535" y="1266123"/>
          <a:ext cx="4901912" cy="107133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n-US" sz="2500" kern="1200" dirty="0"/>
            <a:t>The evaluation process and results</a:t>
          </a:r>
        </a:p>
      </dsp:txBody>
      <dsp:txXfrm>
        <a:off x="441913" y="1297501"/>
        <a:ext cx="3732253" cy="1008578"/>
      </dsp:txXfrm>
    </dsp:sp>
    <dsp:sp modelId="{F964ED16-6FE6-4346-9C6A-22FC2B942DD7}">
      <dsp:nvSpPr>
        <dsp:cNvPr id="0" name=""/>
        <dsp:cNvSpPr/>
      </dsp:nvSpPr>
      <dsp:spPr>
        <a:xfrm>
          <a:off x="814943" y="2532246"/>
          <a:ext cx="4901912" cy="107133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n-US" sz="2500" kern="1200"/>
            <a:t>Next steps after diagnosis and life course domains</a:t>
          </a:r>
        </a:p>
      </dsp:txBody>
      <dsp:txXfrm>
        <a:off x="846321" y="2563624"/>
        <a:ext cx="3738381" cy="1008578"/>
      </dsp:txXfrm>
    </dsp:sp>
    <dsp:sp modelId="{58B17C9D-9A4C-6142-A685-F1C852303EA6}">
      <dsp:nvSpPr>
        <dsp:cNvPr id="0" name=""/>
        <dsp:cNvSpPr/>
      </dsp:nvSpPr>
      <dsp:spPr>
        <a:xfrm>
          <a:off x="1225478" y="3798369"/>
          <a:ext cx="4901912" cy="107133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n-US" sz="2500" kern="1200"/>
            <a:t>Go to demo of site</a:t>
          </a:r>
        </a:p>
      </dsp:txBody>
      <dsp:txXfrm>
        <a:off x="1256856" y="3829747"/>
        <a:ext cx="3732253" cy="1008578"/>
      </dsp:txXfrm>
    </dsp:sp>
    <dsp:sp modelId="{8B019DE3-C8AF-F443-8A70-5A2EAC8C55C3}">
      <dsp:nvSpPr>
        <dsp:cNvPr id="0" name=""/>
        <dsp:cNvSpPr/>
      </dsp:nvSpPr>
      <dsp:spPr>
        <a:xfrm>
          <a:off x="4205545" y="820545"/>
          <a:ext cx="696367" cy="696367"/>
        </a:xfrm>
        <a:prstGeom prst="downArrow">
          <a:avLst>
            <a:gd name="adj1" fmla="val 55000"/>
            <a:gd name="adj2" fmla="val 45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9370" tIns="39370" rIns="39370" bIns="39370" numCol="1" spcCol="1270" anchor="ctr" anchorCtr="0">
          <a:noAutofit/>
        </a:bodyPr>
        <a:lstStyle/>
        <a:p>
          <a:pPr marL="0" lvl="0" indent="0" algn="ctr" defTabSz="1377950">
            <a:lnSpc>
              <a:spcPct val="90000"/>
            </a:lnSpc>
            <a:spcBef>
              <a:spcPct val="0"/>
            </a:spcBef>
            <a:spcAft>
              <a:spcPct val="35000"/>
            </a:spcAft>
            <a:buNone/>
          </a:pPr>
          <a:endParaRPr lang="en-US" sz="3100" kern="1200"/>
        </a:p>
      </dsp:txBody>
      <dsp:txXfrm>
        <a:off x="4362228" y="820545"/>
        <a:ext cx="383001" cy="524016"/>
      </dsp:txXfrm>
    </dsp:sp>
    <dsp:sp modelId="{9DC8E5E7-0A37-9144-A133-55C45096B12B}">
      <dsp:nvSpPr>
        <dsp:cNvPr id="0" name=""/>
        <dsp:cNvSpPr/>
      </dsp:nvSpPr>
      <dsp:spPr>
        <a:xfrm>
          <a:off x="4616080" y="2086668"/>
          <a:ext cx="696367" cy="696367"/>
        </a:xfrm>
        <a:prstGeom prst="downArrow">
          <a:avLst>
            <a:gd name="adj1" fmla="val 55000"/>
            <a:gd name="adj2" fmla="val 45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9370" tIns="39370" rIns="39370" bIns="39370" numCol="1" spcCol="1270" anchor="ctr" anchorCtr="0">
          <a:noAutofit/>
        </a:bodyPr>
        <a:lstStyle/>
        <a:p>
          <a:pPr marL="0" lvl="0" indent="0" algn="ctr" defTabSz="1377950">
            <a:lnSpc>
              <a:spcPct val="90000"/>
            </a:lnSpc>
            <a:spcBef>
              <a:spcPct val="0"/>
            </a:spcBef>
            <a:spcAft>
              <a:spcPct val="35000"/>
            </a:spcAft>
            <a:buNone/>
          </a:pPr>
          <a:endParaRPr lang="en-US" sz="3100" kern="1200"/>
        </a:p>
      </dsp:txBody>
      <dsp:txXfrm>
        <a:off x="4772763" y="2086668"/>
        <a:ext cx="383001" cy="524016"/>
      </dsp:txXfrm>
    </dsp:sp>
    <dsp:sp modelId="{61327672-C87D-3C42-900E-CE81D664B5F0}">
      <dsp:nvSpPr>
        <dsp:cNvPr id="0" name=""/>
        <dsp:cNvSpPr/>
      </dsp:nvSpPr>
      <dsp:spPr>
        <a:xfrm>
          <a:off x="5020488" y="3352791"/>
          <a:ext cx="696367" cy="696367"/>
        </a:xfrm>
        <a:prstGeom prst="downArrow">
          <a:avLst>
            <a:gd name="adj1" fmla="val 55000"/>
            <a:gd name="adj2" fmla="val 45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9370" tIns="39370" rIns="39370" bIns="39370" numCol="1" spcCol="1270" anchor="ctr" anchorCtr="0">
          <a:noAutofit/>
        </a:bodyPr>
        <a:lstStyle/>
        <a:p>
          <a:pPr marL="0" lvl="0" indent="0" algn="ctr" defTabSz="1377950">
            <a:lnSpc>
              <a:spcPct val="90000"/>
            </a:lnSpc>
            <a:spcBef>
              <a:spcPct val="0"/>
            </a:spcBef>
            <a:spcAft>
              <a:spcPct val="35000"/>
            </a:spcAft>
            <a:buNone/>
          </a:pPr>
          <a:endParaRPr lang="en-US" sz="3100" kern="1200"/>
        </a:p>
      </dsp:txBody>
      <dsp:txXfrm>
        <a:off x="5177171" y="3352791"/>
        <a:ext cx="383001" cy="524016"/>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55938"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95738" y="0"/>
            <a:ext cx="3055937" cy="465138"/>
          </a:xfrm>
          <a:prstGeom prst="rect">
            <a:avLst/>
          </a:prstGeom>
        </p:spPr>
        <p:txBody>
          <a:bodyPr vert="horz" lIns="91440" tIns="45720" rIns="91440" bIns="45720" rtlCol="0"/>
          <a:lstStyle>
            <a:lvl1pPr algn="r">
              <a:defRPr sz="1200"/>
            </a:lvl1pPr>
          </a:lstStyle>
          <a:p>
            <a:fld id="{6B611F72-61C3-114F-8D76-2A9E3F958063}" type="datetimeFigureOut">
              <a:rPr lang="en-US" smtClean="0"/>
              <a:t>9/20/2023</a:t>
            </a:fld>
            <a:endParaRPr lang="en-US"/>
          </a:p>
        </p:txBody>
      </p:sp>
      <p:sp>
        <p:nvSpPr>
          <p:cNvPr id="4" name="Footer Placeholder 3"/>
          <p:cNvSpPr>
            <a:spLocks noGrp="1"/>
          </p:cNvSpPr>
          <p:nvPr>
            <p:ph type="ftr" sz="quarter" idx="2"/>
          </p:nvPr>
        </p:nvSpPr>
        <p:spPr>
          <a:xfrm>
            <a:off x="0" y="8842375"/>
            <a:ext cx="3055938"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95738" y="8842375"/>
            <a:ext cx="3055937" cy="465138"/>
          </a:xfrm>
          <a:prstGeom prst="rect">
            <a:avLst/>
          </a:prstGeom>
        </p:spPr>
        <p:txBody>
          <a:bodyPr vert="horz" lIns="91440" tIns="45720" rIns="91440" bIns="45720" rtlCol="0" anchor="b"/>
          <a:lstStyle>
            <a:lvl1pPr algn="r">
              <a:defRPr sz="1200"/>
            </a:lvl1pPr>
          </a:lstStyle>
          <a:p>
            <a:fld id="{919E7FDB-A9D2-EA40-AD20-AAF80886360D}" type="slidenum">
              <a:rPr lang="en-US" smtClean="0"/>
              <a:t>‹#›</a:t>
            </a:fld>
            <a:endParaRPr lang="en-US"/>
          </a:p>
        </p:txBody>
      </p:sp>
    </p:spTree>
    <p:extLst>
      <p:ext uri="{BB962C8B-B14F-4D97-AF65-F5344CB8AC3E}">
        <p14:creationId xmlns:p14="http://schemas.microsoft.com/office/powerpoint/2010/main" val="190078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3056414" cy="465454"/>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Calibri"/>
              <a:buNone/>
              <a:defRPr sz="1200" b="0" i="0" u="none" strike="noStrike" cap="none">
                <a:solidFill>
                  <a:schemeClr val="dk1"/>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3995217" y="0"/>
            <a:ext cx="3056414" cy="465454"/>
          </a:xfrm>
          <a:prstGeom prst="rect">
            <a:avLst/>
          </a:prstGeom>
          <a:noFill/>
          <a:ln>
            <a:noFill/>
          </a:ln>
        </p:spPr>
        <p:txBody>
          <a:bodyPr lIns="91425" tIns="91425" rIns="91425" bIns="91425" anchor="t" anchorCtr="0"/>
          <a:lstStyle>
            <a:lvl1pPr marL="0" marR="0" lvl="0" indent="0" algn="r" rtl="0">
              <a:lnSpc>
                <a:spcPct val="100000"/>
              </a:lnSpc>
              <a:spcBef>
                <a:spcPts val="0"/>
              </a:spcBef>
              <a:spcAft>
                <a:spcPts val="0"/>
              </a:spcAft>
              <a:buClr>
                <a:schemeClr val="dk1"/>
              </a:buClr>
              <a:buFont typeface="Calibri"/>
              <a:buNone/>
              <a:defRPr sz="1200" b="0" i="0" u="none" strike="noStrike" cap="none">
                <a:solidFill>
                  <a:schemeClr val="dk1"/>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1200150" y="698500"/>
            <a:ext cx="4654548" cy="3490911"/>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705327" y="4421823"/>
            <a:ext cx="5642608" cy="4189095"/>
          </a:xfrm>
          <a:prstGeom prst="rect">
            <a:avLst/>
          </a:prstGeom>
          <a:noFill/>
          <a:ln>
            <a:noFill/>
          </a:ln>
        </p:spPr>
        <p:txBody>
          <a:bodyPr lIns="91425" tIns="91425" rIns="91425" bIns="91425" anchor="t" anchorCtr="0"/>
          <a:lstStyle>
            <a:lvl1pPr marL="0" marR="0" lvl="0"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2pPr>
            <a:lvl3pPr marL="914400" marR="0" lvl="2"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3pPr>
            <a:lvl4pPr marL="1371600" marR="0" lvl="3"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4pPr>
            <a:lvl5pPr marL="1828800" marR="0" lvl="4"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5pPr>
            <a:lvl6pPr marL="2286000" marR="0" lvl="5"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6pPr>
            <a:lvl7pPr marL="2743200" marR="0" lvl="6"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7pPr>
            <a:lvl8pPr marL="3200400" marR="0" lvl="7"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8pPr>
            <a:lvl9pPr marL="3657600" marR="0" lvl="8"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842028"/>
            <a:ext cx="3056414" cy="465454"/>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chemeClr val="dk1"/>
              </a:buClr>
              <a:buFont typeface="Calibri"/>
              <a:buNone/>
              <a:defRPr sz="1200" b="0" i="0" u="none" strike="noStrike" cap="none">
                <a:solidFill>
                  <a:schemeClr val="dk1"/>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3995217" y="8842028"/>
            <a:ext cx="3056414" cy="465454"/>
          </a:xfrm>
          <a:prstGeom prst="rect">
            <a:avLst/>
          </a:prstGeom>
          <a:noFill/>
          <a:ln>
            <a:noFill/>
          </a:ln>
        </p:spPr>
        <p:txBody>
          <a:bodyPr lIns="93475" tIns="46725" rIns="93475" bIns="46725"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20420262"/>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Shape 163"/>
          <p:cNvSpPr>
            <a:spLocks noGrp="1" noRot="1" noChangeAspect="1"/>
          </p:cNvSpPr>
          <p:nvPr>
            <p:ph type="sldImg" idx="2"/>
          </p:nvPr>
        </p:nvSpPr>
        <p:spPr>
          <a:xfrm>
            <a:off x="1200150" y="698500"/>
            <a:ext cx="4654550" cy="3490913"/>
          </a:xfrm>
          <a:custGeom>
            <a:avLst/>
            <a:gdLst/>
            <a:ahLst/>
            <a:cxnLst/>
            <a:rect l="0" t="0" r="0" b="0"/>
            <a:pathLst>
              <a:path w="120000" h="120000" extrusionOk="0">
                <a:moveTo>
                  <a:pt x="0" y="0"/>
                </a:moveTo>
                <a:lnTo>
                  <a:pt x="120000" y="0"/>
                </a:lnTo>
                <a:lnTo>
                  <a:pt x="120000" y="120000"/>
                </a:lnTo>
                <a:lnTo>
                  <a:pt x="0" y="120000"/>
                </a:lnTo>
                <a:close/>
              </a:path>
            </a:pathLst>
          </a:custGeom>
          <a:noFill/>
          <a:ln>
            <a:noFill/>
          </a:ln>
        </p:spPr>
      </p:sp>
      <p:sp>
        <p:nvSpPr>
          <p:cNvPr id="164" name="Shape 164"/>
          <p:cNvSpPr txBox="1">
            <a:spLocks noGrp="1"/>
          </p:cNvSpPr>
          <p:nvPr>
            <p:ph type="body" idx="1"/>
          </p:nvPr>
        </p:nvSpPr>
        <p:spPr>
          <a:xfrm>
            <a:off x="705327" y="4421823"/>
            <a:ext cx="5642608" cy="4189095"/>
          </a:xfrm>
          <a:prstGeom prst="rect">
            <a:avLst/>
          </a:prstGeom>
          <a:noFill/>
          <a:ln>
            <a:noFill/>
          </a:ln>
        </p:spPr>
        <p:txBody>
          <a:bodyPr lIns="93475" tIns="46725" rIns="93475" bIns="46725" anchor="t" anchorCtr="0">
            <a:noAutofit/>
          </a:bodyPr>
          <a:lstStyle/>
          <a:p>
            <a:r>
              <a:rPr lang="en-US" dirty="0"/>
              <a:t>Welcome</a:t>
            </a:r>
          </a:p>
          <a:p>
            <a:r>
              <a:rPr lang="en-US" dirty="0"/>
              <a:t>Add your name / agency to bottom of slide</a:t>
            </a:r>
          </a:p>
          <a:p>
            <a:endParaRPr lang="en-US" dirty="0"/>
          </a:p>
        </p:txBody>
      </p:sp>
      <p:sp>
        <p:nvSpPr>
          <p:cNvPr id="165" name="Shape 165"/>
          <p:cNvSpPr txBox="1">
            <a:spLocks noGrp="1"/>
          </p:cNvSpPr>
          <p:nvPr>
            <p:ph type="sldNum" idx="12"/>
          </p:nvPr>
        </p:nvSpPr>
        <p:spPr>
          <a:xfrm>
            <a:off x="3995217" y="8842028"/>
            <a:ext cx="3056414" cy="465454"/>
          </a:xfrm>
          <a:prstGeom prst="rect">
            <a:avLst/>
          </a:prstGeom>
          <a:noFill/>
          <a:ln>
            <a:noFill/>
          </a:ln>
        </p:spPr>
        <p:txBody>
          <a:bodyPr lIns="93475" tIns="46725" rIns="93475" bIns="46725" anchor="b"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1200" b="0" i="0" u="none" strike="noStrike" cap="none">
                <a:solidFill>
                  <a:schemeClr val="dk1"/>
                </a:solidFill>
                <a:latin typeface="Arial"/>
                <a:ea typeface="Arial"/>
                <a:cs typeface="Arial"/>
                <a:sym typeface="Arial"/>
              </a:rPr>
              <a:t>1</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698500"/>
            <a:ext cx="4654550" cy="3490913"/>
          </a:xfrm>
        </p:spPr>
      </p:sp>
      <p:sp>
        <p:nvSpPr>
          <p:cNvPr id="3" name="Notes Placeholder 2"/>
          <p:cNvSpPr>
            <a:spLocks noGrp="1"/>
          </p:cNvSpPr>
          <p:nvPr>
            <p:ph type="body" idx="1"/>
          </p:nvPr>
        </p:nvSpPr>
        <p:spPr/>
        <p:txBody>
          <a:bodyPr/>
          <a:lstStyle/>
          <a:p>
            <a:r>
              <a:rPr lang="en-US" dirty="0"/>
              <a:t>This slide highlights some of the important principles of the Steering Committee as the Guide was developed. </a:t>
            </a:r>
          </a:p>
          <a:p>
            <a:endParaRPr lang="en-US" dirty="0"/>
          </a:p>
          <a:p>
            <a:r>
              <a:rPr lang="en-US" dirty="0"/>
              <a:t>[Important to highlight the ‘warm hand off’ and the upcoming Spanish translation.]</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smtClean="0">
                <a:solidFill>
                  <a:schemeClr val="dk1"/>
                </a:solidFill>
                <a:latin typeface="Calibri"/>
                <a:ea typeface="Calibri"/>
                <a:cs typeface="Calibri"/>
                <a:sym typeface="Calibri"/>
              </a:rPr>
              <a:t>10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277943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698500"/>
            <a:ext cx="4654550" cy="3490913"/>
          </a:xfrm>
        </p:spPr>
      </p:sp>
      <p:sp>
        <p:nvSpPr>
          <p:cNvPr id="3" name="Notes Placeholder 2"/>
          <p:cNvSpPr>
            <a:spLocks noGrp="1"/>
          </p:cNvSpPr>
          <p:nvPr>
            <p:ph type="body" idx="1"/>
          </p:nvPr>
        </p:nvSpPr>
        <p:spPr/>
        <p:txBody>
          <a:bodyPr/>
          <a:lstStyle/>
          <a:p>
            <a:r>
              <a:rPr lang="en-US" dirty="0"/>
              <a:t>We are going to go carefully through the online Family Navigation Guide but it’s important to understand that it is laid out using 3 Gating Questions.  These questions help families select the best starting point. </a:t>
            </a:r>
          </a:p>
          <a:p>
            <a:endParaRPr lang="en-US" dirty="0"/>
          </a:p>
          <a:p>
            <a:r>
              <a:rPr lang="en-US" dirty="0"/>
              <a:t>We will now guide you through the site and introduce you to our 3 gating questions.</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smtClean="0">
                <a:solidFill>
                  <a:schemeClr val="dk1"/>
                </a:solidFill>
                <a:latin typeface="Calibri"/>
                <a:ea typeface="Calibri"/>
                <a:cs typeface="Calibri"/>
                <a:sym typeface="Calibri"/>
              </a:rPr>
              <a:t>11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487777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698500"/>
            <a:ext cx="4654550" cy="3490913"/>
          </a:xfrm>
        </p:spPr>
      </p:sp>
      <p:sp>
        <p:nvSpPr>
          <p:cNvPr id="3" name="Notes Placeholder 2"/>
          <p:cNvSpPr>
            <a:spLocks noGrp="1"/>
          </p:cNvSpPr>
          <p:nvPr>
            <p:ph type="body" idx="1"/>
          </p:nvPr>
        </p:nvSpPr>
        <p:spPr/>
        <p:txBody>
          <a:bodyPr/>
          <a:lstStyle/>
          <a:p>
            <a:r>
              <a:rPr lang="en-US" dirty="0"/>
              <a:t>You may use this slide if doing a virtual training and using breakout rooms.</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smtClean="0">
                <a:solidFill>
                  <a:schemeClr val="dk1"/>
                </a:solidFill>
                <a:latin typeface="Calibri"/>
                <a:ea typeface="Calibri"/>
                <a:cs typeface="Calibri"/>
                <a:sym typeface="Calibri"/>
              </a:rPr>
              <a:t>12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320882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698500"/>
            <a:ext cx="4654550" cy="3490913"/>
          </a:xfrm>
        </p:spPr>
      </p:sp>
      <p:sp>
        <p:nvSpPr>
          <p:cNvPr id="3" name="Notes Placeholder 2"/>
          <p:cNvSpPr>
            <a:spLocks noGrp="1"/>
          </p:cNvSpPr>
          <p:nvPr>
            <p:ph type="body" idx="1"/>
          </p:nvPr>
        </p:nvSpPr>
        <p:spPr/>
        <p:txBody>
          <a:bodyPr/>
          <a:lstStyle/>
          <a:p>
            <a:r>
              <a:rPr lang="en-US" dirty="0"/>
              <a:t>Use this slide if doing a virtual presentation.</a:t>
            </a:r>
          </a:p>
          <a:p>
            <a:endParaRPr lang="en-US" dirty="0"/>
          </a:p>
          <a:p>
            <a:r>
              <a:rPr lang="en-US" dirty="0"/>
              <a:t>If in person, delete the information and put your own introductory information.</a:t>
            </a:r>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Pct val="25000"/>
              <a:buFont typeface="Calibri"/>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ct val="25000"/>
                <a:buFont typeface="Calibri"/>
                <a:buNone/>
                <a:tabLst/>
                <a:defRPr/>
              </a:pPr>
              <a:t>2</a:t>
            </a:fld>
            <a:endParaRPr kumimoji="0" lang="en-US"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913274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698500"/>
            <a:ext cx="4654550" cy="3490913"/>
          </a:xfrm>
        </p:spPr>
      </p:sp>
      <p:sp>
        <p:nvSpPr>
          <p:cNvPr id="3" name="Notes Placeholder 2"/>
          <p:cNvSpPr>
            <a:spLocks noGrp="1"/>
          </p:cNvSpPr>
          <p:nvPr>
            <p:ph type="body" idx="1"/>
          </p:nvPr>
        </p:nvSpPr>
        <p:spPr/>
        <p:txBody>
          <a:bodyPr/>
          <a:lstStyle/>
          <a:p>
            <a:r>
              <a:rPr lang="en-US" dirty="0"/>
              <a:t>Briefly go over the agenda for the training.</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smtClean="0">
                <a:solidFill>
                  <a:schemeClr val="dk1"/>
                </a:solidFill>
                <a:latin typeface="Calibri"/>
                <a:ea typeface="Calibri"/>
                <a:cs typeface="Calibri"/>
                <a:sym typeface="Calibri"/>
              </a:rPr>
              <a:t>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236586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698500"/>
            <a:ext cx="4654550" cy="3490913"/>
          </a:xfrm>
        </p:spPr>
      </p:sp>
      <p:sp>
        <p:nvSpPr>
          <p:cNvPr id="3" name="Notes Placeholder 2"/>
          <p:cNvSpPr>
            <a:spLocks noGrp="1"/>
          </p:cNvSpPr>
          <p:nvPr>
            <p:ph type="body" idx="1"/>
          </p:nvPr>
        </p:nvSpPr>
        <p:spPr/>
        <p:txBody>
          <a:bodyPr/>
          <a:lstStyle/>
          <a:p>
            <a:r>
              <a:rPr lang="en-US" dirty="0"/>
              <a:t>Before we start the training, we want to acknowledge the team who developed the Family Navigation Guide.  The project was funded by HRSA and the team is listed on this slide.</a:t>
            </a:r>
          </a:p>
        </p:txBody>
      </p:sp>
      <p:sp>
        <p:nvSpPr>
          <p:cNvPr id="4" name="Slide Number Placeholder 3"/>
          <p:cNvSpPr>
            <a:spLocks noGrp="1"/>
          </p:cNvSpPr>
          <p:nvPr>
            <p:ph type="sldNum" sz="quarter" idx="10"/>
          </p:nvPr>
        </p:nvSpPr>
        <p:spPr/>
        <p:txBody>
          <a:bodyPr/>
          <a:lstStyle/>
          <a:p>
            <a:fld id="{E6DE23E1-E912-D64B-AA02-F2886FEBA7C9}" type="slidenum">
              <a:rPr lang="en-US" smtClean="0"/>
              <a:t>4</a:t>
            </a:fld>
            <a:endParaRPr lang="en-US"/>
          </a:p>
        </p:txBody>
      </p:sp>
    </p:spTree>
    <p:extLst>
      <p:ext uri="{BB962C8B-B14F-4D97-AF65-F5344CB8AC3E}">
        <p14:creationId xmlns:p14="http://schemas.microsoft.com/office/powerpoint/2010/main" val="30420134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698500"/>
            <a:ext cx="4654550" cy="3490913"/>
          </a:xfrm>
        </p:spPr>
      </p:sp>
      <p:sp>
        <p:nvSpPr>
          <p:cNvPr id="3" name="Notes Placeholder 2"/>
          <p:cNvSpPr>
            <a:spLocks noGrp="1"/>
          </p:cNvSpPr>
          <p:nvPr>
            <p:ph type="body" idx="1"/>
          </p:nvPr>
        </p:nvSpPr>
        <p:spPr/>
        <p:txBody>
          <a:bodyPr/>
          <a:lstStyle/>
          <a:p>
            <a:r>
              <a:rPr lang="en-US" dirty="0"/>
              <a:t>Prior to this HRSA grant, Drs. Crais and Pretzel worked on another HRSA grant which set the framework for the focus on family navigation.  We want to briefly mention two published studies that were conducted in NC.  One was a large survey of 450 families of young children with ASD and the other consisted of a series of focus groups across the state with families who had a child with ASD.</a:t>
            </a:r>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6DE23E1-E912-D64B-AA02-F2886FEBA7C9}" type="slidenum">
              <a:rPr kumimoji="0" lang="en-US"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Tx/>
                <a:buSzTx/>
                <a:buFontTx/>
                <a:buNone/>
                <a:tabLst/>
                <a:defRPr/>
              </a:pPr>
              <a:t>5</a:t>
            </a:fld>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03216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698500"/>
            <a:ext cx="4654550" cy="3490913"/>
          </a:xfrm>
        </p:spPr>
      </p:sp>
      <p:sp>
        <p:nvSpPr>
          <p:cNvPr id="3" name="Notes Placeholder 2"/>
          <p:cNvSpPr>
            <a:spLocks noGrp="1"/>
          </p:cNvSpPr>
          <p:nvPr>
            <p:ph type="body" idx="1"/>
          </p:nvPr>
        </p:nvSpPr>
        <p:spPr/>
        <p:txBody>
          <a:bodyPr/>
          <a:lstStyle/>
          <a:p>
            <a:r>
              <a:rPr lang="en-US" dirty="0"/>
              <a:t>This slide shows the primary findings from the survey of 450 NC families.  The purpose of the study was to better understand the journey families undertake when seeking a diagnosis.</a:t>
            </a:r>
          </a:p>
          <a:p>
            <a:endParaRPr lang="en-US" dirty="0"/>
          </a:p>
          <a:p>
            <a:r>
              <a:rPr lang="en-US" dirty="0"/>
              <a:t>In the first box, it shows that fewer than half of the families reported having their child screened for autism by their primary care physician.  We know from Medicaid data that more physicians were doing ASD screenings but it’s clear that families weren’t always aware that the forms they filled out were validated screening forms.</a:t>
            </a:r>
          </a:p>
          <a:p>
            <a:endParaRPr lang="en-US" dirty="0"/>
          </a:p>
          <a:p>
            <a:r>
              <a:rPr lang="en-US" dirty="0"/>
              <a:t>[Briefly mention the next 3 boxes]</a:t>
            </a:r>
          </a:p>
          <a:p>
            <a:endParaRPr lang="en-US" dirty="0"/>
          </a:p>
          <a:p>
            <a:r>
              <a:rPr lang="en-US" dirty="0"/>
              <a:t> All of these experiences led to a moderate amount of uncertainty among families and indicated a clear need for family navigation and guidance through this process.</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smtClean="0">
                <a:solidFill>
                  <a:schemeClr val="dk1"/>
                </a:solidFill>
                <a:latin typeface="Calibri"/>
                <a:ea typeface="Calibri"/>
                <a:cs typeface="Calibri"/>
                <a:sym typeface="Calibri"/>
              </a:rPr>
              <a:t>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333352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698500"/>
            <a:ext cx="4654550" cy="3490913"/>
          </a:xfrm>
        </p:spPr>
      </p:sp>
      <p:sp>
        <p:nvSpPr>
          <p:cNvPr id="3" name="Notes Placeholder 2"/>
          <p:cNvSpPr>
            <a:spLocks noGrp="1"/>
          </p:cNvSpPr>
          <p:nvPr>
            <p:ph type="body" idx="1"/>
          </p:nvPr>
        </p:nvSpPr>
        <p:spPr/>
        <p:txBody>
          <a:bodyPr/>
          <a:lstStyle/>
          <a:p>
            <a:pPr marL="114300">
              <a:lnSpc>
                <a:spcPct val="90000"/>
              </a:lnSpc>
              <a:spcAft>
                <a:spcPts val="600"/>
              </a:spcAft>
              <a:defRPr/>
            </a:pPr>
            <a:r>
              <a:rPr lang="en-US" sz="1200" kern="1200" dirty="0">
                <a:solidFill>
                  <a:schemeClr val="tx1"/>
                </a:solidFill>
                <a:latin typeface="+mn-lt"/>
                <a:ea typeface="+mn-ea"/>
                <a:cs typeface="+mn-cs"/>
              </a:rPr>
              <a:t>The second study consisted of 8 focus groups (4 English speaking, 2 Spanish speaking, 2 American Indian) across NC of 55 family members of children with Autism ages  1 ½ - 9 years </a:t>
            </a:r>
          </a:p>
          <a:p>
            <a:pPr marL="114300">
              <a:lnSpc>
                <a:spcPct val="90000"/>
              </a:lnSpc>
              <a:spcAft>
                <a:spcPts val="600"/>
              </a:spcAft>
              <a:defRPr/>
            </a:pPr>
            <a:endParaRPr lang="en-US" dirty="0">
              <a:solidFill>
                <a:schemeClr val="tx1"/>
              </a:solidFill>
              <a:latin typeface="+mn-lt"/>
              <a:ea typeface="+mn-ea"/>
              <a:cs typeface="+mn-cs"/>
            </a:endParaRPr>
          </a:p>
          <a:p>
            <a:pPr marL="114300">
              <a:lnSpc>
                <a:spcPct val="90000"/>
              </a:lnSpc>
              <a:spcAft>
                <a:spcPts val="600"/>
              </a:spcAft>
              <a:defRPr/>
            </a:pPr>
            <a:r>
              <a:rPr lang="en-US" dirty="0">
                <a:solidFill>
                  <a:schemeClr val="tx1"/>
                </a:solidFill>
                <a:latin typeface="+mn-lt"/>
                <a:ea typeface="+mn-ea"/>
                <a:cs typeface="+mn-cs"/>
              </a:rPr>
              <a:t>They reported numerous barriers when seeking evaluation and diagnoses.</a:t>
            </a:r>
            <a:endParaRPr lang="en-US" sz="1200" kern="1200" dirty="0">
              <a:solidFill>
                <a:schemeClr val="tx1"/>
              </a:solidFill>
              <a:latin typeface="+mn-lt"/>
              <a:ea typeface="+mn-ea"/>
              <a:cs typeface="+mn-cs"/>
            </a:endParaRPr>
          </a:p>
          <a:p>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smtClean="0">
                <a:solidFill>
                  <a:schemeClr val="dk1"/>
                </a:solidFill>
                <a:latin typeface="Calibri"/>
                <a:ea typeface="Calibri"/>
                <a:cs typeface="Calibri"/>
                <a:sym typeface="Calibri"/>
              </a:rPr>
              <a:t>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372495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698500"/>
            <a:ext cx="4654550" cy="3490913"/>
          </a:xfrm>
        </p:spPr>
      </p:sp>
      <p:sp>
        <p:nvSpPr>
          <p:cNvPr id="3" name="Notes Placeholder 2"/>
          <p:cNvSpPr>
            <a:spLocks noGrp="1"/>
          </p:cNvSpPr>
          <p:nvPr>
            <p:ph type="body" idx="1"/>
          </p:nvPr>
        </p:nvSpPr>
        <p:spPr/>
        <p:txBody>
          <a:bodyPr/>
          <a:lstStyle/>
          <a:p>
            <a:r>
              <a:rPr lang="en-US" dirty="0"/>
              <a:t>So, in addition to this previous research, we know that this is an important time to focus on family navigation.</a:t>
            </a:r>
          </a:p>
          <a:p>
            <a:endParaRPr lang="en-US" dirty="0"/>
          </a:p>
          <a:p>
            <a:r>
              <a:rPr lang="en-US" dirty="0"/>
              <a:t>The</a:t>
            </a:r>
            <a:r>
              <a:rPr lang="en-US" sz="1200" b="0" i="0" u="none" strike="noStrike" kern="1200" cap="none" dirty="0">
                <a:solidFill>
                  <a:schemeClr val="dk1"/>
                </a:solidFill>
                <a:effectLst/>
                <a:latin typeface="Calibri"/>
                <a:ea typeface="Calibri"/>
                <a:cs typeface="Calibri"/>
                <a:sym typeface="Calibri"/>
              </a:rPr>
              <a:t> Medical Health Home model is key to future care. Studies have shown that individualized attention to whole-person care can offer improvement in physical and behavioral health,  increase access to community-based social services, and assist in the management of chronic conditions. Addressing social determinants of health is key so that caregivers/families are able to even consider other services and supports their family member with disabilities may need.</a:t>
            </a:r>
            <a:endParaRPr lang="en-US" sz="1200" b="0" i="0" u="none" strike="noStrike" kern="1200" cap="none" dirty="0">
              <a:solidFill>
                <a:schemeClr val="dk1"/>
              </a:solidFill>
              <a:effectLst/>
              <a:latin typeface="Calibri"/>
              <a:ea typeface="Calibri"/>
              <a:cs typeface="Calibri"/>
            </a:endParaRPr>
          </a:p>
          <a:p>
            <a:endParaRPr lang="en-US" sz="1200" b="0" i="0" u="none" strike="noStrike" kern="1200" cap="none" dirty="0">
              <a:solidFill>
                <a:schemeClr val="dk1"/>
              </a:solidFill>
              <a:effectLst/>
              <a:latin typeface="Calibri"/>
              <a:ea typeface="Calibri"/>
              <a:cs typeface="Calibri"/>
              <a:sym typeface="Calibri"/>
            </a:endParaRPr>
          </a:p>
          <a:p>
            <a:r>
              <a:rPr lang="en-US" dirty="0"/>
              <a:t>The goal of u</a:t>
            </a:r>
            <a:r>
              <a:rPr lang="en-US" sz="1200" b="0" i="0" u="none" strike="noStrike" kern="1200" cap="none" dirty="0">
                <a:solidFill>
                  <a:schemeClr val="dk1"/>
                </a:solidFill>
                <a:effectLst/>
                <a:latin typeface="Calibri"/>
                <a:ea typeface="Calibri"/>
                <a:cs typeface="Calibri"/>
                <a:sym typeface="Calibri"/>
              </a:rPr>
              <a:t>pcoming Medicaid transformation</a:t>
            </a:r>
            <a:r>
              <a:rPr lang="en-US" dirty="0"/>
              <a:t> and </a:t>
            </a:r>
            <a:r>
              <a:rPr lang="en-US" sz="1200" b="0" i="0" u="none" strike="noStrike" kern="1200" cap="none" dirty="0">
                <a:solidFill>
                  <a:schemeClr val="dk1"/>
                </a:solidFill>
                <a:effectLst/>
                <a:latin typeface="Calibri"/>
                <a:ea typeface="Calibri"/>
                <a:cs typeface="Calibri"/>
                <a:sym typeface="Calibri"/>
              </a:rPr>
              <a:t>the transition to managed care is to improve the health of North Carolinians through an integrated and well-coordinated system of care that addresses both medical and nonmedical drivers of health.  This will hopefully be accomplished through the Care Management model in which  Family Navigation will play a role. The current target date  for the roll out of the plan is October 2024.</a:t>
            </a:r>
            <a:br>
              <a:rPr lang="en-US" sz="1200" b="0" i="0" u="none" strike="noStrike" kern="1200" cap="none" dirty="0">
                <a:effectLst/>
                <a:latin typeface="Calibri"/>
                <a:ea typeface="Calibri"/>
                <a:cs typeface="Calibri"/>
              </a:rPr>
            </a:br>
            <a:endParaRPr lang="en-US" sz="1200" b="0" i="0" u="none" strike="noStrike" kern="1200" cap="none" dirty="0">
              <a:solidFill>
                <a:schemeClr val="dk1"/>
              </a:solidFill>
              <a:effectLst/>
              <a:latin typeface="Calibri"/>
              <a:ea typeface="Calibri"/>
              <a:cs typeface="Calibri"/>
              <a:sym typeface="Calibri"/>
            </a:endParaRPr>
          </a:p>
          <a:p>
            <a:r>
              <a:rPr lang="en-US" sz="1200" b="0" i="0" u="none" strike="noStrike" kern="1200" cap="none" dirty="0">
                <a:solidFill>
                  <a:schemeClr val="dk1"/>
                </a:solidFill>
                <a:effectLst/>
                <a:latin typeface="Calibri"/>
                <a:ea typeface="Calibri"/>
                <a:cs typeface="Calibri"/>
                <a:sym typeface="Calibri"/>
              </a:rPr>
              <a:t>Finally, by your presence here today, we can see that Family Navigation work in NC is important to you and a big part of your job.</a:t>
            </a:r>
            <a:endParaRPr lang="en-US" sz="1200" b="0" i="0" u="none" strike="noStrike" kern="1200" cap="none" dirty="0">
              <a:solidFill>
                <a:schemeClr val="dk1"/>
              </a:solidFill>
              <a:effectLst/>
              <a:latin typeface="Calibri"/>
              <a:ea typeface="Calibri"/>
              <a:cs typeface="Calibri"/>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smtClean="0">
                <a:solidFill>
                  <a:schemeClr val="dk1"/>
                </a:solidFill>
                <a:latin typeface="Calibri"/>
                <a:ea typeface="Calibri"/>
                <a:cs typeface="Calibri"/>
                <a:sym typeface="Calibri"/>
              </a:rPr>
              <a:t>8</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444163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698500"/>
            <a:ext cx="4654550" cy="3490913"/>
          </a:xfrm>
        </p:spPr>
      </p:sp>
      <p:sp>
        <p:nvSpPr>
          <p:cNvPr id="3" name="Notes Placeholder 2"/>
          <p:cNvSpPr>
            <a:spLocks noGrp="1"/>
          </p:cNvSpPr>
          <p:nvPr>
            <p:ph type="body" idx="1"/>
          </p:nvPr>
        </p:nvSpPr>
        <p:spPr/>
        <p:txBody>
          <a:bodyPr/>
          <a:lstStyle/>
          <a:p>
            <a:r>
              <a:rPr lang="en-US" dirty="0"/>
              <a:t>Getting back to the recent HRSA grant and the creation of the Family Navigation Guide, the Guide was the work of a large, statewide steering committee. </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smtClean="0">
                <a:solidFill>
                  <a:schemeClr val="dk1"/>
                </a:solidFill>
                <a:latin typeface="Calibri"/>
                <a:ea typeface="Calibri"/>
                <a:cs typeface="Calibri"/>
                <a:sym typeface="Calibri"/>
              </a:rPr>
              <a:t>9</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540629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smtClean="0">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2542389271"/>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smtClean="0">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3161035404"/>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1" i="0" u="none" strike="noStrike" cap="none" smtClean="0">
                <a:solidFill>
                  <a:srgbClr val="888888"/>
                </a:solidFill>
                <a:latin typeface="Calibri"/>
                <a:ea typeface="Calibri"/>
                <a:cs typeface="Calibri"/>
                <a:sym typeface="Calibri"/>
              </a:rPr>
              <a:t>‹#›</a:t>
            </a:fld>
            <a:endParaRPr lang="en-US" sz="1200" b="1"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6546293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smtClean="0">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15280162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1" i="0" u="none" strike="noStrike" cap="none" smtClean="0">
                <a:solidFill>
                  <a:srgbClr val="888888"/>
                </a:solidFill>
                <a:latin typeface="Calibri"/>
                <a:ea typeface="Calibri"/>
                <a:cs typeface="Calibri"/>
                <a:sym typeface="Calibri"/>
              </a:rPr>
              <a:t>‹#›</a:t>
            </a:fld>
            <a:endParaRPr lang="en-US" sz="1200" b="1"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18265711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smtClean="0">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3650810897"/>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smtClean="0">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13578182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smtClean="0">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2126075307"/>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smtClean="0">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1638746770"/>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1" i="0" u="none" strike="noStrike" cap="none" smtClean="0">
                <a:solidFill>
                  <a:srgbClr val="888888"/>
                </a:solidFill>
                <a:latin typeface="Calibri"/>
                <a:ea typeface="Calibri"/>
                <a:cs typeface="Calibri"/>
                <a:sym typeface="Calibri"/>
              </a:rPr>
              <a:t>‹#›</a:t>
            </a:fld>
            <a:endParaRPr lang="en-US" sz="1200" b="1"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32462576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smtClean="0">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3134356101"/>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smtClean="0">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3429731549"/>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77" r:id="rId4"/>
    <p:sldLayoutId id="2147483670" r:id="rId5"/>
    <p:sldLayoutId id="2147483678" r:id="rId6"/>
    <p:sldLayoutId id="2147483672" r:id="rId7"/>
    <p:sldLayoutId id="2147483673" r:id="rId8"/>
    <p:sldLayoutId id="2147483674" r:id="rId9"/>
    <p:sldLayoutId id="2147483675" r:id="rId10"/>
    <p:sldLayoutId id="2147483676" r:id="rId11"/>
  </p:sldLayoutIdLs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tscpl.org/parents/understanding-your-childs-developmental-milestones" TargetMode="External"/><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xml"/><Relationship Id="rId5" Type="http://schemas.openxmlformats.org/officeDocument/2006/relationships/image" Target="../media/image12.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66"/>
        <p:cNvGrpSpPr/>
        <p:nvPr/>
      </p:nvGrpSpPr>
      <p:grpSpPr>
        <a:xfrm>
          <a:off x="0" y="0"/>
          <a:ext cx="0" cy="0"/>
          <a:chOff x="0" y="0"/>
          <a:chExt cx="0" cy="0"/>
        </a:xfrm>
      </p:grpSpPr>
      <p:sp>
        <p:nvSpPr>
          <p:cNvPr id="19" name="Rectangle 18">
            <a:extLst>
              <a:ext uri="{FF2B5EF4-FFF2-40B4-BE49-F238E27FC236}">
                <a16:creationId xmlns:a16="http://schemas.microsoft.com/office/drawing/2014/main" id="{74426AB7-D619-4515-962A-BC83909EC0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rgbClr val="5380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DE47DF98-723F-4AAC-ABCF-CACBC438F78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2880" y="256540"/>
            <a:ext cx="8778240" cy="6365239"/>
          </a:xfrm>
          <a:prstGeom prst="rect">
            <a:avLst/>
          </a:pr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cxnSp>
        <p:nvCxnSpPr>
          <p:cNvPr id="23" name="Straight Connector 22">
            <a:extLst>
              <a:ext uri="{FF2B5EF4-FFF2-40B4-BE49-F238E27FC236}">
                <a16:creationId xmlns:a16="http://schemas.microsoft.com/office/drawing/2014/main" id="{EA29FC7C-9308-4FDE-8DCA-405668055B0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171700" y="5768204"/>
            <a:ext cx="4800600" cy="0"/>
          </a:xfrm>
          <a:prstGeom prst="line">
            <a:avLst/>
          </a:prstGeom>
          <a:ln>
            <a:solidFill>
              <a:srgbClr val="5380B3"/>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50606" y="4100052"/>
            <a:ext cx="7934633" cy="2271251"/>
          </a:xfrm>
        </p:spPr>
        <p:txBody>
          <a:bodyPr vert="horz" lIns="91440" tIns="45720" rIns="91440" bIns="45720" rtlCol="0" anchor="b">
            <a:normAutofit fontScale="90000"/>
          </a:bodyPr>
          <a:lstStyle/>
          <a:p>
            <a:pPr algn="ctr" defTabSz="914400"/>
            <a:r>
              <a:rPr lang="en-US" sz="2800" b="1" dirty="0">
                <a:solidFill>
                  <a:srgbClr val="5380B3"/>
                </a:solidFill>
              </a:rPr>
              <a:t>NC Navigating Care </a:t>
            </a:r>
            <a:br>
              <a:rPr lang="en-US" sz="2800" b="1" dirty="0">
                <a:solidFill>
                  <a:srgbClr val="5380B3"/>
                </a:solidFill>
              </a:rPr>
            </a:br>
            <a:r>
              <a:rPr lang="en-US" sz="2800" b="1" dirty="0">
                <a:solidFill>
                  <a:srgbClr val="0070C0"/>
                </a:solidFill>
              </a:rPr>
              <a:t>Family Navigation Model &amp; Guide</a:t>
            </a:r>
            <a:br>
              <a:rPr lang="en-US" sz="2800" b="1" dirty="0">
                <a:solidFill>
                  <a:srgbClr val="0070C0"/>
                </a:solidFill>
              </a:rPr>
            </a:br>
            <a:r>
              <a:rPr lang="en-US" sz="2800" b="1" dirty="0">
                <a:solidFill>
                  <a:srgbClr val="0070C0"/>
                </a:solidFill>
              </a:rPr>
              <a:t>Working with Families with </a:t>
            </a:r>
            <a:r>
              <a:rPr lang="en-US" sz="2800" b="1" dirty="0">
                <a:solidFill>
                  <a:srgbClr val="5380B3"/>
                </a:solidFill>
              </a:rPr>
              <a:t>Children with Disabilities</a:t>
            </a:r>
            <a:br>
              <a:rPr lang="en-US" sz="2000" b="1" dirty="0">
                <a:solidFill>
                  <a:srgbClr val="5380B3"/>
                </a:solidFill>
              </a:rPr>
            </a:br>
            <a:br>
              <a:rPr lang="en-US" sz="2000" b="1" dirty="0">
                <a:solidFill>
                  <a:srgbClr val="5380B3"/>
                </a:solidFill>
              </a:rPr>
            </a:br>
            <a:br>
              <a:rPr lang="en-US" sz="2000" b="1" dirty="0">
                <a:solidFill>
                  <a:srgbClr val="5380B3"/>
                </a:solidFill>
              </a:rPr>
            </a:br>
            <a:r>
              <a:rPr lang="en-US" sz="2000" b="1" dirty="0">
                <a:solidFill>
                  <a:srgbClr val="5380B3"/>
                </a:solidFill>
              </a:rPr>
              <a:t>Presented by:  </a:t>
            </a:r>
            <a:br>
              <a:rPr lang="en-US" sz="2000" b="1" dirty="0">
                <a:solidFill>
                  <a:srgbClr val="5380B3"/>
                </a:solidFill>
              </a:rPr>
            </a:br>
            <a:endParaRPr lang="en-US" sz="2000" b="1" dirty="0">
              <a:solidFill>
                <a:srgbClr val="5380B3"/>
              </a:solidFill>
            </a:endParaRPr>
          </a:p>
        </p:txBody>
      </p:sp>
      <p:pic>
        <p:nvPicPr>
          <p:cNvPr id="5" name="Picture 4" descr="Logo, company name&#10;&#10;Description automatically generated"/>
          <p:cNvPicPr/>
          <p:nvPr/>
        </p:nvPicPr>
        <p:blipFill rotWithShape="1">
          <a:blip r:embed="rId3" cstate="print">
            <a:extLst>
              <a:ext uri="{28A0092B-C50C-407E-A947-70E740481C1C}">
                <a14:useLocalDpi xmlns:a14="http://schemas.microsoft.com/office/drawing/2010/main" val="0"/>
              </a:ext>
            </a:extLst>
          </a:blip>
          <a:srcRect t="14837" r="2" b="1082"/>
          <a:stretch/>
        </p:blipFill>
        <p:spPr>
          <a:xfrm>
            <a:off x="182880" y="256540"/>
            <a:ext cx="8778240" cy="376427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E7FFD28-545C-4C88-A2E7-152FB234C92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19113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28650" y="365125"/>
            <a:ext cx="7886700" cy="1325563"/>
          </a:xfrm>
        </p:spPr>
        <p:txBody>
          <a:bodyPr>
            <a:normAutofit/>
          </a:bodyPr>
          <a:lstStyle/>
          <a:p>
            <a:r>
              <a:rPr lang="en-US" sz="4000" b="1">
                <a:solidFill>
                  <a:srgbClr val="FFFFFF"/>
                </a:solidFill>
                <a:latin typeface="+mn-lt"/>
              </a:rPr>
              <a:t>Principles of the Navigation Guide</a:t>
            </a:r>
          </a:p>
        </p:txBody>
      </p:sp>
      <p:sp>
        <p:nvSpPr>
          <p:cNvPr id="3" name="Content Placeholder 2"/>
          <p:cNvSpPr>
            <a:spLocks noGrp="1"/>
          </p:cNvSpPr>
          <p:nvPr>
            <p:ph idx="1"/>
          </p:nvPr>
        </p:nvSpPr>
        <p:spPr>
          <a:xfrm>
            <a:off x="170393" y="2055813"/>
            <a:ext cx="9045526" cy="5076507"/>
          </a:xfrm>
        </p:spPr>
        <p:txBody>
          <a:bodyPr>
            <a:normAutofit/>
          </a:bodyPr>
          <a:lstStyle/>
          <a:p>
            <a:r>
              <a:rPr lang="en-US" sz="2800" dirty="0">
                <a:solidFill>
                  <a:schemeClr val="accent1">
                    <a:lumMod val="75000"/>
                  </a:schemeClr>
                </a:solidFill>
              </a:rPr>
              <a:t>Heavy focus on ages birth to eight, but Guide can help family throughout child’s life</a:t>
            </a:r>
          </a:p>
          <a:p>
            <a:r>
              <a:rPr lang="en-US" sz="2800" dirty="0">
                <a:solidFill>
                  <a:schemeClr val="accent1">
                    <a:lumMod val="75000"/>
                  </a:schemeClr>
                </a:solidFill>
              </a:rPr>
              <a:t>Family engagement and family guidance are key </a:t>
            </a:r>
          </a:p>
          <a:p>
            <a:r>
              <a:rPr lang="en-US" sz="2800" dirty="0">
                <a:solidFill>
                  <a:schemeClr val="accent1">
                    <a:lumMod val="75000"/>
                  </a:schemeClr>
                </a:solidFill>
              </a:rPr>
              <a:t>Every page has “Warm hand off” link to resources where families can talk to a professional</a:t>
            </a:r>
          </a:p>
          <a:p>
            <a:r>
              <a:rPr lang="en-US" sz="2800" dirty="0">
                <a:solidFill>
                  <a:schemeClr val="accent1">
                    <a:lumMod val="75000"/>
                  </a:schemeClr>
                </a:solidFill>
              </a:rPr>
              <a:t>Written primarily for navigators, but was also written for family members </a:t>
            </a:r>
          </a:p>
          <a:p>
            <a:r>
              <a:rPr lang="en-US" sz="2800" dirty="0">
                <a:solidFill>
                  <a:schemeClr val="accent1">
                    <a:lumMod val="75000"/>
                  </a:schemeClr>
                </a:solidFill>
              </a:rPr>
              <a:t>Not enough funds to translate materials into Spanish, but a number of sites have materials in Spanish (Coming 2024)</a:t>
            </a:r>
          </a:p>
          <a:p>
            <a:r>
              <a:rPr lang="en-US" sz="2800" dirty="0">
                <a:solidFill>
                  <a:schemeClr val="accent1">
                    <a:lumMod val="75000"/>
                  </a:schemeClr>
                </a:solidFill>
              </a:rPr>
              <a:t>Sustainability: chose well established websites and will be maintained by Family Support Network</a:t>
            </a:r>
          </a:p>
          <a:p>
            <a:endParaRPr lang="en-US" sz="2800" dirty="0">
              <a:solidFill>
                <a:schemeClr val="accent1">
                  <a:lumMod val="75000"/>
                </a:schemeClr>
              </a:solidFill>
            </a:endParaRPr>
          </a:p>
          <a:p>
            <a:endParaRPr lang="en-US" sz="2800" dirty="0">
              <a:solidFill>
                <a:schemeClr val="accent1">
                  <a:lumMod val="75000"/>
                </a:schemeClr>
              </a:solidFill>
            </a:endParaRPr>
          </a:p>
        </p:txBody>
      </p:sp>
    </p:spTree>
    <p:extLst>
      <p:ext uri="{BB962C8B-B14F-4D97-AF65-F5344CB8AC3E}">
        <p14:creationId xmlns:p14="http://schemas.microsoft.com/office/powerpoint/2010/main" val="15141484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74956" y="163330"/>
            <a:ext cx="6699567" cy="1325563"/>
          </a:xfrm>
        </p:spPr>
        <p:txBody>
          <a:bodyPr>
            <a:normAutofit/>
          </a:bodyPr>
          <a:lstStyle/>
          <a:p>
            <a:r>
              <a:rPr lang="en-US" b="1" dirty="0">
                <a:solidFill>
                  <a:schemeClr val="accent1">
                    <a:lumMod val="75000"/>
                  </a:schemeClr>
                </a:solidFill>
                <a:latin typeface="+mn-lt"/>
              </a:rPr>
              <a:t>Gated Guiding Questions &amp; Process</a:t>
            </a:r>
          </a:p>
        </p:txBody>
      </p:sp>
      <p:graphicFrame>
        <p:nvGraphicFramePr>
          <p:cNvPr id="13" name="Content Placeholder 2">
            <a:extLst>
              <a:ext uri="{FF2B5EF4-FFF2-40B4-BE49-F238E27FC236}">
                <a16:creationId xmlns:a16="http://schemas.microsoft.com/office/drawing/2014/main" id="{CD248F4A-007E-94E5-90AC-3B1C6F5983BC}"/>
              </a:ext>
            </a:extLst>
          </p:cNvPr>
          <p:cNvGraphicFramePr>
            <a:graphicFrameLocks noGrp="1"/>
          </p:cNvGraphicFramePr>
          <p:nvPr>
            <p:ph idx="1"/>
            <p:extLst>
              <p:ext uri="{D42A27DB-BD31-4B8C-83A1-F6EECF244321}">
                <p14:modId xmlns:p14="http://schemas.microsoft.com/office/powerpoint/2010/main" val="1250534707"/>
              </p:ext>
            </p:extLst>
          </p:nvPr>
        </p:nvGraphicFramePr>
        <p:xfrm>
          <a:off x="474956" y="1208281"/>
          <a:ext cx="6127391" cy="48697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Rectangle 8">
            <a:extLst>
              <a:ext uri="{FF2B5EF4-FFF2-40B4-BE49-F238E27FC236}">
                <a16:creationId xmlns:a16="http://schemas.microsoft.com/office/drawing/2014/main" id="{59A309A7-1751-4ABE-A3C1-EEC40366A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66660" y="0"/>
            <a:ext cx="157734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967D8EB6-EAE1-4F9C-B398-83321E287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86550" y="2358913"/>
            <a:ext cx="1605129" cy="2140172"/>
          </a:xfrm>
          <a:prstGeom prst="ellipse">
            <a:avLst/>
          </a:prstGeom>
          <a:solidFill>
            <a:srgbClr val="FFFFFF"/>
          </a:solidFill>
          <a:ln w="22225">
            <a:solidFill>
              <a:srgbClr val="FC6D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44DE0CFA-F4F0-E2D0-B890-3CDEA140FCAE}"/>
              </a:ext>
            </a:extLst>
          </p:cNvPr>
          <p:cNvPicPr>
            <a:picLocks noChangeAspect="1"/>
          </p:cNvPicPr>
          <p:nvPr/>
        </p:nvPicPr>
        <p:blipFill rotWithShape="1">
          <a:blip r:embed="rId8">
            <a:alphaModFix/>
          </a:blip>
          <a:srcRect l="15766" r="9117" b="5"/>
          <a:stretch/>
        </p:blipFill>
        <p:spPr>
          <a:xfrm>
            <a:off x="6773057" y="2474254"/>
            <a:ext cx="1434420" cy="1909489"/>
          </a:xfrm>
          <a:custGeom>
            <a:avLst/>
            <a:gdLst/>
            <a:ahLst/>
            <a:cxnLst/>
            <a:rect l="l" t="t" r="r" b="b"/>
            <a:pathLst>
              <a:path w="6057610" h="6057610">
                <a:moveTo>
                  <a:pt x="3028805" y="0"/>
                </a:moveTo>
                <a:cubicBezTo>
                  <a:pt x="4701568" y="0"/>
                  <a:pt x="6057610" y="1356042"/>
                  <a:pt x="6057610" y="3028805"/>
                </a:cubicBezTo>
                <a:cubicBezTo>
                  <a:pt x="6057610" y="4701568"/>
                  <a:pt x="4701568" y="6057610"/>
                  <a:pt x="3028805" y="6057610"/>
                </a:cubicBezTo>
                <a:cubicBezTo>
                  <a:pt x="1356042" y="6057610"/>
                  <a:pt x="0" y="4701568"/>
                  <a:pt x="0" y="3028805"/>
                </a:cubicBezTo>
                <a:cubicBezTo>
                  <a:pt x="0" y="1356042"/>
                  <a:pt x="1356042" y="0"/>
                  <a:pt x="3028805" y="0"/>
                </a:cubicBezTo>
                <a:close/>
              </a:path>
            </a:pathLst>
          </a:custGeom>
          <a:effectLst>
            <a:softEdge rad="0"/>
          </a:effectLst>
        </p:spPr>
      </p:pic>
    </p:spTree>
    <p:extLst>
      <p:ext uri="{BB962C8B-B14F-4D97-AF65-F5344CB8AC3E}">
        <p14:creationId xmlns:p14="http://schemas.microsoft.com/office/powerpoint/2010/main" val="42762859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3" name="Rectangle 92">
            <a:extLst>
              <a:ext uri="{FF2B5EF4-FFF2-40B4-BE49-F238E27FC236}">
                <a16:creationId xmlns:a16="http://schemas.microsoft.com/office/drawing/2014/main" id="{DE7FFD28-545C-4C88-A2E7-152FB234C92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19113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40B8D8C-AA52-985D-29C4-6A954D72B3C1}"/>
              </a:ext>
            </a:extLst>
          </p:cNvPr>
          <p:cNvSpPr>
            <a:spLocks noGrp="1"/>
          </p:cNvSpPr>
          <p:nvPr>
            <p:ph type="title"/>
          </p:nvPr>
        </p:nvSpPr>
        <p:spPr>
          <a:xfrm>
            <a:off x="628650" y="365125"/>
            <a:ext cx="7886700" cy="1325563"/>
          </a:xfrm>
        </p:spPr>
        <p:txBody>
          <a:bodyPr>
            <a:normAutofit/>
          </a:bodyPr>
          <a:lstStyle/>
          <a:p>
            <a:r>
              <a:rPr lang="en-US" sz="4000" dirty="0">
                <a:solidFill>
                  <a:srgbClr val="FFFFFF"/>
                </a:solidFill>
                <a:cs typeface="Calibri Light"/>
              </a:rPr>
              <a:t>ACTIVITY:  FINDING RESOURCES (Q3) </a:t>
            </a:r>
            <a:endParaRPr lang="en-US" sz="4000" dirty="0">
              <a:solidFill>
                <a:srgbClr val="FFFFFF"/>
              </a:solidFill>
            </a:endParaRPr>
          </a:p>
        </p:txBody>
      </p:sp>
      <p:sp>
        <p:nvSpPr>
          <p:cNvPr id="75" name="Content Placeholder 2">
            <a:extLst>
              <a:ext uri="{FF2B5EF4-FFF2-40B4-BE49-F238E27FC236}">
                <a16:creationId xmlns:a16="http://schemas.microsoft.com/office/drawing/2014/main" id="{1CA5DB8F-9692-3E6E-150A-81207E189A0B}"/>
              </a:ext>
            </a:extLst>
          </p:cNvPr>
          <p:cNvSpPr>
            <a:spLocks noGrp="1"/>
          </p:cNvSpPr>
          <p:nvPr>
            <p:ph idx="1"/>
          </p:nvPr>
        </p:nvSpPr>
        <p:spPr>
          <a:xfrm>
            <a:off x="628650" y="1460740"/>
            <a:ext cx="7886700" cy="3738562"/>
          </a:xfrm>
        </p:spPr>
        <p:txBody>
          <a:bodyPr vert="horz" lIns="91440" tIns="45720" rIns="91440" bIns="45720" rtlCol="0" anchor="t">
            <a:noAutofit/>
          </a:bodyPr>
          <a:lstStyle/>
          <a:p>
            <a:pPr marL="0" indent="0">
              <a:buNone/>
            </a:pPr>
            <a:endParaRPr lang="en-US" sz="2500" dirty="0">
              <a:cs typeface="Calibri"/>
            </a:endParaRPr>
          </a:p>
          <a:p>
            <a:r>
              <a:rPr lang="en-US" sz="2500" dirty="0">
                <a:ea typeface="+mn-lt"/>
                <a:cs typeface="+mn-lt"/>
              </a:rPr>
              <a:t>Now it’s time to practice using the Guide!</a:t>
            </a:r>
            <a:endParaRPr lang="en-US" sz="2500" dirty="0">
              <a:ea typeface="Calibri"/>
              <a:cs typeface="Calibri"/>
            </a:endParaRPr>
          </a:p>
          <a:p>
            <a:r>
              <a:rPr lang="en-US" sz="2500" dirty="0">
                <a:ea typeface="+mn-lt"/>
                <a:cs typeface="+mn-lt"/>
              </a:rPr>
              <a:t>You will be assigned to a breakout room, please join!</a:t>
            </a:r>
            <a:endParaRPr lang="en-US" sz="2500" dirty="0">
              <a:ea typeface="Calibri"/>
              <a:cs typeface="Calibri"/>
            </a:endParaRPr>
          </a:p>
          <a:p>
            <a:r>
              <a:rPr lang="en-US" sz="2500" dirty="0">
                <a:ea typeface="+mn-lt"/>
                <a:cs typeface="+mn-lt"/>
              </a:rPr>
              <a:t>After joining the room, you will be introduced to a specific case study by a facilitator</a:t>
            </a:r>
            <a:endParaRPr lang="en-US" sz="2500" dirty="0">
              <a:ea typeface="Calibri"/>
              <a:cs typeface="Calibri"/>
            </a:endParaRPr>
          </a:p>
          <a:p>
            <a:r>
              <a:rPr lang="en-US" sz="2500" dirty="0">
                <a:ea typeface="+mn-lt"/>
                <a:cs typeface="+mn-lt"/>
              </a:rPr>
              <a:t>Minimize zoom (or use a different device) so you can access the website</a:t>
            </a:r>
            <a:endParaRPr lang="en-US" sz="2500" dirty="0">
              <a:ea typeface="Calibri"/>
              <a:cs typeface="Calibri"/>
            </a:endParaRPr>
          </a:p>
          <a:p>
            <a:r>
              <a:rPr lang="en-US" sz="2500" dirty="0">
                <a:ea typeface="+mn-lt"/>
                <a:cs typeface="+mn-lt"/>
              </a:rPr>
              <a:t>Log on to </a:t>
            </a:r>
            <a:r>
              <a:rPr lang="en-US" sz="2500" b="1" dirty="0">
                <a:ea typeface="+mn-lt"/>
                <a:cs typeface="+mn-lt"/>
              </a:rPr>
              <a:t>ncfamilynavigation.org</a:t>
            </a:r>
            <a:endParaRPr lang="en-US" sz="2500" dirty="0">
              <a:ea typeface="Calibri"/>
              <a:cs typeface="Calibri"/>
            </a:endParaRPr>
          </a:p>
          <a:p>
            <a:r>
              <a:rPr lang="en-US" sz="2500" dirty="0">
                <a:ea typeface="+mn-lt"/>
                <a:cs typeface="+mn-lt"/>
              </a:rPr>
              <a:t>At the bottom of the homepage, click on </a:t>
            </a:r>
            <a:r>
              <a:rPr lang="en-US" sz="2500" b="1" dirty="0">
                <a:ea typeface="+mn-lt"/>
                <a:cs typeface="+mn-lt"/>
              </a:rPr>
              <a:t>Find Resources</a:t>
            </a:r>
            <a:endParaRPr lang="en-US" sz="2500" dirty="0">
              <a:ea typeface="Calibri"/>
              <a:cs typeface="Calibri"/>
            </a:endParaRPr>
          </a:p>
          <a:p>
            <a:r>
              <a:rPr lang="en-US" sz="2500" dirty="0">
                <a:ea typeface="+mn-lt"/>
                <a:cs typeface="+mn-lt"/>
              </a:rPr>
              <a:t>The facilitator will use the case study to walk you through the domains and find resources</a:t>
            </a:r>
            <a:endParaRPr lang="en-US" sz="2500" dirty="0">
              <a:ea typeface="Calibri"/>
              <a:cs typeface="Calibri"/>
            </a:endParaRPr>
          </a:p>
          <a:p>
            <a:r>
              <a:rPr lang="en-US" sz="2500" dirty="0">
                <a:ea typeface="+mn-lt"/>
                <a:cs typeface="+mn-lt"/>
              </a:rPr>
              <a:t>If you finish your case study, explore the website</a:t>
            </a:r>
            <a:endParaRPr lang="en-US" sz="2500" dirty="0">
              <a:ea typeface="Calibri"/>
              <a:cs typeface="Calibri"/>
            </a:endParaRPr>
          </a:p>
          <a:p>
            <a:r>
              <a:rPr lang="en-US" sz="2500" dirty="0">
                <a:ea typeface="+mn-lt"/>
                <a:cs typeface="+mn-lt"/>
              </a:rPr>
              <a:t>Rejoin large group to discuss</a:t>
            </a:r>
            <a:endParaRPr lang="en-US" sz="2500" dirty="0">
              <a:ea typeface="Calibri"/>
              <a:cs typeface="Calibri"/>
            </a:endParaRPr>
          </a:p>
          <a:p>
            <a:endParaRPr lang="en-US" sz="2500" dirty="0">
              <a:ea typeface="Calibri"/>
              <a:cs typeface="Calibri"/>
            </a:endParaRPr>
          </a:p>
        </p:txBody>
      </p:sp>
    </p:spTree>
    <p:extLst>
      <p:ext uri="{BB962C8B-B14F-4D97-AF65-F5344CB8AC3E}">
        <p14:creationId xmlns:p14="http://schemas.microsoft.com/office/powerpoint/2010/main" val="9535985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Content Placeholder 9" descr="A group of children sitting on the floor&#10;&#10;Description automatically generated with medium confidence">
            <a:extLst>
              <a:ext uri="{FF2B5EF4-FFF2-40B4-BE49-F238E27FC236}">
                <a16:creationId xmlns:a16="http://schemas.microsoft.com/office/drawing/2014/main" id="{1CE8C81A-BAC4-4A7F-EEB4-26B8A4D7A7EC}"/>
              </a:ext>
            </a:extLst>
          </p:cNvPr>
          <p:cNvPicPr>
            <a:picLocks noGrp="1" noChangeAspect="1"/>
          </p:cNvPicPr>
          <p:nvPr>
            <p:ph idx="1"/>
          </p:nvPr>
        </p:nvPicPr>
        <p:blipFill rotWithShape="1">
          <a:blip r:embed="rId2">
            <a:extLst>
              <a:ext uri="{837473B0-CC2E-450A-ABE3-18F120FF3D39}">
                <a1611:picAttrSrcUrl xmlns:a1611="http://schemas.microsoft.com/office/drawing/2016/11/main" r:id="rId3"/>
              </a:ext>
            </a:extLst>
          </a:blip>
          <a:srcRect l="13559" r="20774"/>
          <a:stretch/>
        </p:blipFill>
        <p:spPr>
          <a:xfrm>
            <a:off x="20" y="10"/>
            <a:ext cx="9143980" cy="6857990"/>
          </a:xfrm>
          <a:prstGeom prst="rect">
            <a:avLst/>
          </a:prstGeom>
        </p:spPr>
      </p:pic>
      <p:sp>
        <p:nvSpPr>
          <p:cNvPr id="9" name="Rectangle 8">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9144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06108DE-315D-1410-1083-88239396F97E}"/>
              </a:ext>
            </a:extLst>
          </p:cNvPr>
          <p:cNvSpPr>
            <a:spLocks noGrp="1"/>
          </p:cNvSpPr>
          <p:nvPr>
            <p:ph type="title"/>
          </p:nvPr>
        </p:nvSpPr>
        <p:spPr>
          <a:xfrm>
            <a:off x="392906" y="5317240"/>
            <a:ext cx="8408194" cy="744836"/>
          </a:xfrm>
        </p:spPr>
        <p:txBody>
          <a:bodyPr vert="horz" lIns="91440" tIns="45720" rIns="91440" bIns="45720" rtlCol="0" anchor="ctr">
            <a:normAutofit/>
          </a:bodyPr>
          <a:lstStyle/>
          <a:p>
            <a:pPr algn="ctr" defTabSz="914400"/>
            <a:r>
              <a:rPr lang="en-US" sz="3100" b="1" dirty="0">
                <a:solidFill>
                  <a:schemeClr val="tx1">
                    <a:lumMod val="85000"/>
                    <a:lumOff val="15000"/>
                  </a:schemeClr>
                </a:solidFill>
              </a:rPr>
              <a:t>Questions or Comments?</a:t>
            </a:r>
            <a:endParaRPr lang="en-US" sz="3100" dirty="0">
              <a:solidFill>
                <a:schemeClr val="tx1">
                  <a:lumMod val="85000"/>
                  <a:lumOff val="15000"/>
                </a:schemeClr>
              </a:solidFill>
            </a:endParaRPr>
          </a:p>
        </p:txBody>
      </p:sp>
      <p:cxnSp>
        <p:nvCxnSpPr>
          <p:cNvPr id="11" name="Straight Connector 10">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9144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9144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48555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8B3A2D1A-45FC-4F95-B150-1C13EF2F6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11" name="Rectangle 10">
            <a:extLst>
              <a:ext uri="{FF2B5EF4-FFF2-40B4-BE49-F238E27FC236}">
                <a16:creationId xmlns:a16="http://schemas.microsoft.com/office/drawing/2014/main" id="{F3768FD5-DD7A-43C7-8DEA-1F5DB3CB5B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3999" cy="6857999"/>
          </a:xfrm>
          <a:prstGeom prst="rect">
            <a:avLst/>
          </a:pr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2" name="Title 1">
            <a:extLst>
              <a:ext uri="{FF2B5EF4-FFF2-40B4-BE49-F238E27FC236}">
                <a16:creationId xmlns:a16="http://schemas.microsoft.com/office/drawing/2014/main" id="{E60DB4DA-5E05-BC19-EADF-803EB63730E8}"/>
              </a:ext>
            </a:extLst>
          </p:cNvPr>
          <p:cNvSpPr>
            <a:spLocks noGrp="1"/>
          </p:cNvSpPr>
          <p:nvPr>
            <p:ph type="title"/>
          </p:nvPr>
        </p:nvSpPr>
        <p:spPr>
          <a:xfrm>
            <a:off x="1" y="3052689"/>
            <a:ext cx="8848578" cy="4290646"/>
          </a:xfrm>
        </p:spPr>
        <p:txBody>
          <a:bodyPr>
            <a:normAutofit fontScale="90000"/>
          </a:bodyPr>
          <a:lstStyle/>
          <a:p>
            <a:pPr>
              <a:spcBef>
                <a:spcPts val="0"/>
              </a:spcBef>
              <a:spcAft>
                <a:spcPts val="0"/>
              </a:spcAft>
            </a:pPr>
            <a:r>
              <a:rPr lang="en-US" sz="2800" dirty="0">
                <a:effectLst/>
                <a:latin typeface="Calibri" panose="020F0502020204030204" pitchFamily="34" charset="0"/>
                <a:ea typeface="Times New Roman" panose="02020603050405020304" pitchFamily="18" charset="0"/>
              </a:rPr>
              <a:t>	</a:t>
            </a:r>
            <a:r>
              <a:rPr lang="en-US" sz="2800" dirty="0">
                <a:solidFill>
                  <a:schemeClr val="tx2"/>
                </a:solidFill>
                <a:effectLst/>
                <a:latin typeface="Calibri" panose="020F0502020204030204" pitchFamily="34" charset="0"/>
                <a:ea typeface="Times New Roman" panose="02020603050405020304" pitchFamily="18" charset="0"/>
              </a:rPr>
              <a:t>Please sign in by putting your name, organization, and 	role/position in the chat</a:t>
            </a:r>
            <a:br>
              <a:rPr lang="en-US" sz="2800" dirty="0">
                <a:solidFill>
                  <a:schemeClr val="tx2"/>
                </a:solidFill>
                <a:latin typeface="Calibri" panose="020F0502020204030204" pitchFamily="34" charset="0"/>
                <a:ea typeface="Times New Roman" panose="02020603050405020304" pitchFamily="18" charset="0"/>
              </a:rPr>
            </a:br>
            <a:br>
              <a:rPr lang="en-US" sz="2800" dirty="0">
                <a:solidFill>
                  <a:schemeClr val="tx2"/>
                </a:solidFill>
                <a:latin typeface="Calibri" panose="020F0502020204030204" pitchFamily="34" charset="0"/>
                <a:ea typeface="Times New Roman" panose="02020603050405020304" pitchFamily="18" charset="0"/>
              </a:rPr>
            </a:br>
            <a:r>
              <a:rPr lang="en-US" sz="2800" dirty="0">
                <a:solidFill>
                  <a:schemeClr val="tx2"/>
                </a:solidFill>
                <a:latin typeface="Calibri" panose="020F0502020204030204" pitchFamily="34" charset="0"/>
                <a:ea typeface="Times New Roman" panose="02020603050405020304" pitchFamily="18" charset="0"/>
              </a:rPr>
              <a:t>	</a:t>
            </a:r>
            <a:r>
              <a:rPr lang="en-US" sz="2800" dirty="0">
                <a:solidFill>
                  <a:schemeClr val="tx2"/>
                </a:solidFill>
                <a:effectLst/>
                <a:latin typeface="Calibri" panose="020F0502020204030204" pitchFamily="34" charset="0"/>
                <a:ea typeface="Times New Roman" panose="02020603050405020304" pitchFamily="18" charset="0"/>
              </a:rPr>
              <a:t>Leave your video on, if possible</a:t>
            </a:r>
            <a:br>
              <a:rPr lang="en-US" sz="2800" dirty="0">
                <a:solidFill>
                  <a:schemeClr val="tx2"/>
                </a:solidFill>
                <a:effectLst/>
                <a:latin typeface="Calibri" panose="020F0502020204030204" pitchFamily="34" charset="0"/>
                <a:ea typeface="Times New Roman" panose="02020603050405020304" pitchFamily="18" charset="0"/>
              </a:rPr>
            </a:br>
            <a:br>
              <a:rPr lang="en-US" sz="2800" dirty="0">
                <a:solidFill>
                  <a:schemeClr val="tx2"/>
                </a:solidFill>
                <a:effectLst/>
                <a:latin typeface="Calibri" panose="020F0502020204030204" pitchFamily="34" charset="0"/>
                <a:ea typeface="Calibri" panose="020F0502020204030204" pitchFamily="34" charset="0"/>
              </a:rPr>
            </a:br>
            <a:r>
              <a:rPr lang="en-US" sz="2800" dirty="0">
                <a:solidFill>
                  <a:schemeClr val="tx2"/>
                </a:solidFill>
                <a:effectLst/>
                <a:latin typeface="Calibri" panose="020F0502020204030204" pitchFamily="34" charset="0"/>
                <a:ea typeface="Calibri" panose="020F0502020204030204" pitchFamily="34" charset="0"/>
              </a:rPr>
              <a:t>	</a:t>
            </a:r>
            <a:r>
              <a:rPr lang="en-US" sz="2800" dirty="0">
                <a:solidFill>
                  <a:schemeClr val="tx2"/>
                </a:solidFill>
                <a:effectLst/>
                <a:latin typeface="Calibri" panose="020F0502020204030204" pitchFamily="34" charset="0"/>
                <a:ea typeface="Times New Roman" panose="02020603050405020304" pitchFamily="18" charset="0"/>
              </a:rPr>
              <a:t>Please keep microphones on MUTE</a:t>
            </a:r>
            <a:br>
              <a:rPr lang="en-US" sz="2800" dirty="0">
                <a:solidFill>
                  <a:schemeClr val="tx2"/>
                </a:solidFill>
                <a:effectLst/>
                <a:latin typeface="Calibri" panose="020F0502020204030204" pitchFamily="34" charset="0"/>
                <a:ea typeface="Times New Roman" panose="02020603050405020304" pitchFamily="18" charset="0"/>
              </a:rPr>
            </a:br>
            <a:br>
              <a:rPr lang="en-US" sz="2800" dirty="0">
                <a:solidFill>
                  <a:schemeClr val="tx2"/>
                </a:solidFill>
                <a:effectLst/>
                <a:latin typeface="Calibri" panose="020F0502020204030204" pitchFamily="34" charset="0"/>
                <a:ea typeface="Calibri" panose="020F0502020204030204" pitchFamily="34" charset="0"/>
              </a:rPr>
            </a:br>
            <a:r>
              <a:rPr lang="en-US" sz="2800" dirty="0">
                <a:solidFill>
                  <a:schemeClr val="tx2"/>
                </a:solidFill>
                <a:effectLst/>
                <a:latin typeface="Calibri" panose="020F0502020204030204" pitchFamily="34" charset="0"/>
                <a:ea typeface="Calibri" panose="020F0502020204030204" pitchFamily="34" charset="0"/>
              </a:rPr>
              <a:t>	</a:t>
            </a:r>
            <a:r>
              <a:rPr lang="en-US" sz="2800" dirty="0">
                <a:solidFill>
                  <a:schemeClr val="tx2"/>
                </a:solidFill>
                <a:effectLst/>
                <a:latin typeface="Calibri" panose="020F0502020204030204" pitchFamily="34" charset="0"/>
                <a:ea typeface="Times New Roman" panose="02020603050405020304" pitchFamily="18" charset="0"/>
              </a:rPr>
              <a:t>Raise hand for questions/comments</a:t>
            </a:r>
            <a:br>
              <a:rPr lang="en-US" sz="2800" dirty="0">
                <a:solidFill>
                  <a:schemeClr val="tx2"/>
                </a:solidFill>
                <a:effectLst/>
                <a:latin typeface="Calibri" panose="020F0502020204030204" pitchFamily="34" charset="0"/>
                <a:ea typeface="Times New Roman" panose="02020603050405020304" pitchFamily="18" charset="0"/>
              </a:rPr>
            </a:br>
            <a:br>
              <a:rPr lang="en-US" sz="2800" dirty="0">
                <a:solidFill>
                  <a:schemeClr val="tx2"/>
                </a:solidFill>
                <a:effectLst/>
                <a:latin typeface="Calibri" panose="020F0502020204030204" pitchFamily="34" charset="0"/>
                <a:ea typeface="Calibri" panose="020F0502020204030204" pitchFamily="34" charset="0"/>
              </a:rPr>
            </a:br>
            <a:r>
              <a:rPr lang="en-US" sz="2800" dirty="0">
                <a:solidFill>
                  <a:schemeClr val="tx2"/>
                </a:solidFill>
                <a:effectLst/>
                <a:latin typeface="Calibri" panose="020F0502020204030204" pitchFamily="34" charset="0"/>
                <a:ea typeface="Calibri" panose="020F0502020204030204" pitchFamily="34" charset="0"/>
              </a:rPr>
              <a:t>	</a:t>
            </a:r>
            <a:br>
              <a:rPr lang="en-US" sz="2800" dirty="0">
                <a:effectLst/>
                <a:latin typeface="Calibri" panose="020F0502020204030204" pitchFamily="34" charset="0"/>
                <a:ea typeface="Calibri" panose="020F0502020204030204" pitchFamily="34" charset="0"/>
              </a:rPr>
            </a:br>
            <a:endParaRPr lang="en-US" sz="2800" dirty="0"/>
          </a:p>
        </p:txBody>
      </p:sp>
      <p:pic>
        <p:nvPicPr>
          <p:cNvPr id="4" name="Picture 3">
            <a:extLst>
              <a:ext uri="{FF2B5EF4-FFF2-40B4-BE49-F238E27FC236}">
                <a16:creationId xmlns:a16="http://schemas.microsoft.com/office/drawing/2014/main" id="{086006C9-4257-9BF9-0F43-68825C8EFF07}"/>
              </a:ext>
            </a:extLst>
          </p:cNvPr>
          <p:cNvPicPr>
            <a:picLocks noChangeAspect="1"/>
          </p:cNvPicPr>
          <p:nvPr/>
        </p:nvPicPr>
        <p:blipFill rotWithShape="1">
          <a:blip r:embed="rId3"/>
          <a:srcRect t="26942" b="23428"/>
          <a:stretch/>
        </p:blipFill>
        <p:spPr>
          <a:xfrm>
            <a:off x="1" y="10"/>
            <a:ext cx="9143999" cy="3154014"/>
          </a:xfrm>
          <a:custGeom>
            <a:avLst/>
            <a:gdLst/>
            <a:ahLst/>
            <a:cxnLst/>
            <a:rect l="l" t="t" r="r" b="b"/>
            <a:pathLst>
              <a:path w="12191999" h="3428999">
                <a:moveTo>
                  <a:pt x="0" y="0"/>
                </a:moveTo>
                <a:lnTo>
                  <a:pt x="12191999" y="0"/>
                </a:lnTo>
                <a:lnTo>
                  <a:pt x="12191999" y="920893"/>
                </a:lnTo>
                <a:lnTo>
                  <a:pt x="12191999" y="1514929"/>
                </a:lnTo>
                <a:lnTo>
                  <a:pt x="12191999" y="3130902"/>
                </a:lnTo>
                <a:lnTo>
                  <a:pt x="12188051" y="3131476"/>
                </a:lnTo>
                <a:cubicBezTo>
                  <a:pt x="12153000" y="3135813"/>
                  <a:pt x="12133655" y="3136025"/>
                  <a:pt x="12112012" y="3138906"/>
                </a:cubicBezTo>
                <a:cubicBezTo>
                  <a:pt x="12076970" y="3145595"/>
                  <a:pt x="12039899" y="3160769"/>
                  <a:pt x="12018752" y="3165642"/>
                </a:cubicBezTo>
                <a:lnTo>
                  <a:pt x="11985122" y="3168147"/>
                </a:lnTo>
                <a:lnTo>
                  <a:pt x="11986344" y="3172878"/>
                </a:lnTo>
                <a:lnTo>
                  <a:pt x="11973852" y="3173226"/>
                </a:lnTo>
                <a:lnTo>
                  <a:pt x="11945968" y="3173341"/>
                </a:lnTo>
                <a:cubicBezTo>
                  <a:pt x="11928568" y="3174057"/>
                  <a:pt x="11880184" y="3172923"/>
                  <a:pt x="11862470" y="3174654"/>
                </a:cubicBezTo>
                <a:cubicBezTo>
                  <a:pt x="11857360" y="3179700"/>
                  <a:pt x="11849473" y="3182451"/>
                  <a:pt x="11839688" y="3183726"/>
                </a:cubicBezTo>
                <a:lnTo>
                  <a:pt x="11818138" y="3183868"/>
                </a:lnTo>
                <a:lnTo>
                  <a:pt x="11693161" y="3196027"/>
                </a:lnTo>
                <a:lnTo>
                  <a:pt x="11675978" y="3196936"/>
                </a:lnTo>
                <a:lnTo>
                  <a:pt x="11666672" y="3201013"/>
                </a:lnTo>
                <a:cubicBezTo>
                  <a:pt x="11659568" y="3201827"/>
                  <a:pt x="11639160" y="3201301"/>
                  <a:pt x="11633348" y="3201823"/>
                </a:cubicBezTo>
                <a:lnTo>
                  <a:pt x="11631806" y="3204144"/>
                </a:lnTo>
                <a:cubicBezTo>
                  <a:pt x="11613292" y="3207852"/>
                  <a:pt x="11543654" y="3220200"/>
                  <a:pt x="11522270" y="3224070"/>
                </a:cubicBezTo>
                <a:cubicBezTo>
                  <a:pt x="11517998" y="3220503"/>
                  <a:pt x="11508432" y="3226137"/>
                  <a:pt x="11503503" y="3227361"/>
                </a:cubicBezTo>
                <a:cubicBezTo>
                  <a:pt x="11502740" y="3224959"/>
                  <a:pt x="11490808" y="3224226"/>
                  <a:pt x="11487288" y="3226364"/>
                </a:cubicBezTo>
                <a:cubicBezTo>
                  <a:pt x="11403406" y="3238085"/>
                  <a:pt x="11445394" y="3213864"/>
                  <a:pt x="11397514" y="3229209"/>
                </a:cubicBezTo>
                <a:cubicBezTo>
                  <a:pt x="11389044" y="3230225"/>
                  <a:pt x="11382180" y="3229256"/>
                  <a:pt x="11376160" y="3227461"/>
                </a:cubicBezTo>
                <a:lnTo>
                  <a:pt x="11367180" y="3223774"/>
                </a:lnTo>
                <a:lnTo>
                  <a:pt x="11332420" y="3230742"/>
                </a:lnTo>
                <a:cubicBezTo>
                  <a:pt x="11315298" y="3233171"/>
                  <a:pt x="11297277" y="3234781"/>
                  <a:pt x="11278786" y="3235517"/>
                </a:cubicBezTo>
                <a:cubicBezTo>
                  <a:pt x="11274637" y="3230607"/>
                  <a:pt x="11260123" y="3237582"/>
                  <a:pt x="11253295" y="3238964"/>
                </a:cubicBezTo>
                <a:cubicBezTo>
                  <a:pt x="11253224" y="3235757"/>
                  <a:pt x="11238096" y="3234220"/>
                  <a:pt x="11232727" y="3236871"/>
                </a:cubicBezTo>
                <a:cubicBezTo>
                  <a:pt x="11119903" y="3248332"/>
                  <a:pt x="11183388" y="3218382"/>
                  <a:pt x="11115682" y="3236341"/>
                </a:cubicBezTo>
                <a:cubicBezTo>
                  <a:pt x="11104356" y="3237278"/>
                  <a:pt x="11095858" y="3235671"/>
                  <a:pt x="11088768" y="3233017"/>
                </a:cubicBezTo>
                <a:lnTo>
                  <a:pt x="11076012" y="3226390"/>
                </a:lnTo>
                <a:lnTo>
                  <a:pt x="11066016" y="3228753"/>
                </a:lnTo>
                <a:cubicBezTo>
                  <a:pt x="11028292" y="3228939"/>
                  <a:pt x="11017169" y="3222147"/>
                  <a:pt x="10995221" y="3228989"/>
                </a:cubicBezTo>
                <a:cubicBezTo>
                  <a:pt x="10962786" y="3214768"/>
                  <a:pt x="10973708" y="3227571"/>
                  <a:pt x="10949038" y="3229747"/>
                </a:cubicBezTo>
                <a:cubicBezTo>
                  <a:pt x="10929576" y="3232582"/>
                  <a:pt x="10965306" y="3238039"/>
                  <a:pt x="10946231" y="3238844"/>
                </a:cubicBezTo>
                <a:cubicBezTo>
                  <a:pt x="10925596" y="3235173"/>
                  <a:pt x="10926566" y="3246575"/>
                  <a:pt x="10905107" y="3242085"/>
                </a:cubicBezTo>
                <a:cubicBezTo>
                  <a:pt x="10910320" y="3233495"/>
                  <a:pt x="10862761" y="3243750"/>
                  <a:pt x="10861282" y="3236246"/>
                </a:cubicBezTo>
                <a:cubicBezTo>
                  <a:pt x="10843055" y="3246977"/>
                  <a:pt x="10833897" y="3233757"/>
                  <a:pt x="10809627" y="3237064"/>
                </a:cubicBezTo>
                <a:cubicBezTo>
                  <a:pt x="10798198" y="3241124"/>
                  <a:pt x="10789952" y="3241821"/>
                  <a:pt x="10778718" y="3237455"/>
                </a:cubicBezTo>
                <a:cubicBezTo>
                  <a:pt x="10726069" y="3257219"/>
                  <a:pt x="10746866" y="3238339"/>
                  <a:pt x="10697595" y="3245939"/>
                </a:cubicBezTo>
                <a:cubicBezTo>
                  <a:pt x="10655146" y="3253933"/>
                  <a:pt x="10607026" y="3259119"/>
                  <a:pt x="10565970" y="3278201"/>
                </a:cubicBezTo>
                <a:cubicBezTo>
                  <a:pt x="10558434" y="3283608"/>
                  <a:pt x="10539930" y="3285654"/>
                  <a:pt x="10524645" y="3282773"/>
                </a:cubicBezTo>
                <a:cubicBezTo>
                  <a:pt x="10522018" y="3282276"/>
                  <a:pt x="10519582" y="3281649"/>
                  <a:pt x="10517421" y="3280913"/>
                </a:cubicBezTo>
                <a:cubicBezTo>
                  <a:pt x="10481928" y="3283832"/>
                  <a:pt x="10352108" y="3296870"/>
                  <a:pt x="10311683" y="3300288"/>
                </a:cubicBezTo>
                <a:cubicBezTo>
                  <a:pt x="10308410" y="3293342"/>
                  <a:pt x="10287968" y="3305875"/>
                  <a:pt x="10274873" y="3301423"/>
                </a:cubicBezTo>
                <a:cubicBezTo>
                  <a:pt x="10265494" y="3297516"/>
                  <a:pt x="10257104" y="3300407"/>
                  <a:pt x="10247307" y="3300714"/>
                </a:cubicBezTo>
                <a:cubicBezTo>
                  <a:pt x="10234401" y="3297643"/>
                  <a:pt x="10192308" y="3303190"/>
                  <a:pt x="10181334" y="3307168"/>
                </a:cubicBezTo>
                <a:cubicBezTo>
                  <a:pt x="10155109" y="3320992"/>
                  <a:pt x="10095518" y="3310726"/>
                  <a:pt x="10073729" y="3321318"/>
                </a:cubicBezTo>
                <a:cubicBezTo>
                  <a:pt x="10065823" y="3322872"/>
                  <a:pt x="10058087" y="3323501"/>
                  <a:pt x="10050495" y="3323554"/>
                </a:cubicBezTo>
                <a:lnTo>
                  <a:pt x="10029247" y="3322387"/>
                </a:lnTo>
                <a:lnTo>
                  <a:pt x="10023206" y="3319426"/>
                </a:lnTo>
                <a:lnTo>
                  <a:pt x="10010221" y="3320159"/>
                </a:lnTo>
                <a:lnTo>
                  <a:pt x="10006500" y="3319709"/>
                </a:lnTo>
                <a:cubicBezTo>
                  <a:pt x="9999392" y="3318836"/>
                  <a:pt x="9992376" y="3318075"/>
                  <a:pt x="9985433" y="3317775"/>
                </a:cubicBezTo>
                <a:cubicBezTo>
                  <a:pt x="9994564" y="3332623"/>
                  <a:pt x="9927872" y="3317665"/>
                  <a:pt x="9947096" y="3329673"/>
                </a:cubicBezTo>
                <a:cubicBezTo>
                  <a:pt x="9910530" y="3330603"/>
                  <a:pt x="9938422" y="3341787"/>
                  <a:pt x="9894468" y="3331125"/>
                </a:cubicBezTo>
                <a:cubicBezTo>
                  <a:pt x="9837697" y="3343266"/>
                  <a:pt x="9748207" y="3338748"/>
                  <a:pt x="9703741" y="3357170"/>
                </a:cubicBezTo>
                <a:cubicBezTo>
                  <a:pt x="9709264" y="3350136"/>
                  <a:pt x="9685337" y="3344679"/>
                  <a:pt x="9668763" y="3348169"/>
                </a:cubicBezTo>
                <a:cubicBezTo>
                  <a:pt x="9688139" y="3320571"/>
                  <a:pt x="9603232" y="3373038"/>
                  <a:pt x="9588644" y="3354205"/>
                </a:cubicBezTo>
                <a:cubicBezTo>
                  <a:pt x="9587925" y="3371689"/>
                  <a:pt x="9513642" y="3401336"/>
                  <a:pt x="9478680" y="3386990"/>
                </a:cubicBezTo>
                <a:cubicBezTo>
                  <a:pt x="9425416" y="3390492"/>
                  <a:pt x="9387699" y="3404944"/>
                  <a:pt x="9331856" y="3399166"/>
                </a:cubicBezTo>
                <a:cubicBezTo>
                  <a:pt x="9330123" y="3401505"/>
                  <a:pt x="9327283" y="3403463"/>
                  <a:pt x="9323679" y="3405145"/>
                </a:cubicBezTo>
                <a:lnTo>
                  <a:pt x="9311620" y="3409223"/>
                </a:lnTo>
                <a:lnTo>
                  <a:pt x="9309289" y="3408926"/>
                </a:lnTo>
                <a:cubicBezTo>
                  <a:pt x="9300131" y="3408873"/>
                  <a:pt x="9295442" y="3409859"/>
                  <a:pt x="9292731" y="3411301"/>
                </a:cubicBezTo>
                <a:lnTo>
                  <a:pt x="9290814" y="3413412"/>
                </a:lnTo>
                <a:lnTo>
                  <a:pt x="9279990" y="3415541"/>
                </a:lnTo>
                <a:lnTo>
                  <a:pt x="9260104" y="3421077"/>
                </a:lnTo>
                <a:lnTo>
                  <a:pt x="9255034" y="3420853"/>
                </a:lnTo>
                <a:lnTo>
                  <a:pt x="9222941" y="3427242"/>
                </a:lnTo>
                <a:lnTo>
                  <a:pt x="9221858" y="3426731"/>
                </a:lnTo>
                <a:cubicBezTo>
                  <a:pt x="9218700" y="3425733"/>
                  <a:pt x="9214983" y="3425271"/>
                  <a:pt x="9210014" y="3425917"/>
                </a:cubicBezTo>
                <a:cubicBezTo>
                  <a:pt x="9208256" y="3416158"/>
                  <a:pt x="9203342" y="3422957"/>
                  <a:pt x="9188839" y="3425728"/>
                </a:cubicBezTo>
                <a:cubicBezTo>
                  <a:pt x="9182870" y="3411188"/>
                  <a:pt x="9147335" y="3424352"/>
                  <a:pt x="9132080" y="3417886"/>
                </a:cubicBezTo>
                <a:cubicBezTo>
                  <a:pt x="9121557" y="3420249"/>
                  <a:pt x="9110321" y="3422482"/>
                  <a:pt x="9098549" y="3424480"/>
                </a:cubicBezTo>
                <a:lnTo>
                  <a:pt x="9003970" y="3425484"/>
                </a:lnTo>
                <a:lnTo>
                  <a:pt x="8904921" y="3413774"/>
                </a:lnTo>
                <a:cubicBezTo>
                  <a:pt x="8868284" y="3413519"/>
                  <a:pt x="8836559" y="3409171"/>
                  <a:pt x="8805551" y="3412237"/>
                </a:cubicBezTo>
                <a:cubicBezTo>
                  <a:pt x="8792955" y="3408854"/>
                  <a:pt x="8781083" y="3407488"/>
                  <a:pt x="8769572" y="3412551"/>
                </a:cubicBezTo>
                <a:cubicBezTo>
                  <a:pt x="8735382" y="3410862"/>
                  <a:pt x="8727105" y="3403632"/>
                  <a:pt x="8705440" y="3409271"/>
                </a:cubicBezTo>
                <a:cubicBezTo>
                  <a:pt x="8686231" y="3397576"/>
                  <a:pt x="8685094" y="3402040"/>
                  <a:pt x="8676067" y="3405389"/>
                </a:cubicBezTo>
                <a:lnTo>
                  <a:pt x="8674779" y="3405628"/>
                </a:lnTo>
                <a:lnTo>
                  <a:pt x="8672154" y="3403956"/>
                </a:lnTo>
                <a:lnTo>
                  <a:pt x="8666720" y="3403182"/>
                </a:lnTo>
                <a:lnTo>
                  <a:pt x="8651886" y="3403680"/>
                </a:lnTo>
                <a:lnTo>
                  <a:pt x="8646307" y="3404298"/>
                </a:lnTo>
                <a:cubicBezTo>
                  <a:pt x="8642465" y="3404565"/>
                  <a:pt x="8639912" y="3404534"/>
                  <a:pt x="8638145" y="3404287"/>
                </a:cubicBezTo>
                <a:lnTo>
                  <a:pt x="8637941" y="3404149"/>
                </a:lnTo>
                <a:lnTo>
                  <a:pt x="8630296" y="3404406"/>
                </a:lnTo>
                <a:cubicBezTo>
                  <a:pt x="8617394" y="3405155"/>
                  <a:pt x="8604838" y="3406180"/>
                  <a:pt x="8592887" y="3407398"/>
                </a:cubicBezTo>
                <a:cubicBezTo>
                  <a:pt x="8582781" y="3399722"/>
                  <a:pt x="8538622" y="3408789"/>
                  <a:pt x="8543455" y="3394319"/>
                </a:cubicBezTo>
                <a:cubicBezTo>
                  <a:pt x="8527334" y="3395534"/>
                  <a:pt x="8517583" y="3401542"/>
                  <a:pt x="8523012" y="3392051"/>
                </a:cubicBezTo>
                <a:cubicBezTo>
                  <a:pt x="8517705" y="3392178"/>
                  <a:pt x="8514435" y="3391372"/>
                  <a:pt x="8512093" y="3390108"/>
                </a:cubicBezTo>
                <a:lnTo>
                  <a:pt x="8511416" y="3389513"/>
                </a:lnTo>
                <a:lnTo>
                  <a:pt x="8475551" y="3392450"/>
                </a:lnTo>
                <a:lnTo>
                  <a:pt x="8470789" y="3391736"/>
                </a:lnTo>
                <a:lnTo>
                  <a:pt x="8447414" y="3395064"/>
                </a:lnTo>
                <a:lnTo>
                  <a:pt x="8435335" y="3396028"/>
                </a:lnTo>
                <a:lnTo>
                  <a:pt x="8431923" y="3397855"/>
                </a:lnTo>
                <a:cubicBezTo>
                  <a:pt x="8428239" y="3398965"/>
                  <a:pt x="8422959" y="3399444"/>
                  <a:pt x="8414099" y="3398491"/>
                </a:cubicBezTo>
                <a:lnTo>
                  <a:pt x="8412049" y="3397978"/>
                </a:lnTo>
                <a:lnTo>
                  <a:pt x="8397349" y="3400683"/>
                </a:lnTo>
                <a:cubicBezTo>
                  <a:pt x="8392615" y="3401933"/>
                  <a:pt x="8388424" y="3403524"/>
                  <a:pt x="8385030" y="3405585"/>
                </a:cubicBezTo>
                <a:cubicBezTo>
                  <a:pt x="8334977" y="3394568"/>
                  <a:pt x="8287750" y="3404648"/>
                  <a:pt x="8233422" y="3402742"/>
                </a:cubicBezTo>
                <a:cubicBezTo>
                  <a:pt x="8209936" y="3385601"/>
                  <a:pt x="8116056" y="3406588"/>
                  <a:pt x="8102569" y="3423208"/>
                </a:cubicBezTo>
                <a:cubicBezTo>
                  <a:pt x="8102264" y="3408645"/>
                  <a:pt x="8034186" y="3428475"/>
                  <a:pt x="8016625" y="3428989"/>
                </a:cubicBezTo>
                <a:cubicBezTo>
                  <a:pt x="8010771" y="3429161"/>
                  <a:pt x="8010530" y="3427186"/>
                  <a:pt x="8020284" y="3421076"/>
                </a:cubicBezTo>
                <a:cubicBezTo>
                  <a:pt x="8001623" y="3422777"/>
                  <a:pt x="7982361" y="3415208"/>
                  <a:pt x="7992871" y="3409037"/>
                </a:cubicBezTo>
                <a:cubicBezTo>
                  <a:pt x="7936181" y="3422244"/>
                  <a:pt x="7852511" y="3409112"/>
                  <a:pt x="7788452" y="3415110"/>
                </a:cubicBezTo>
                <a:cubicBezTo>
                  <a:pt x="7753529" y="3400598"/>
                  <a:pt x="7772461" y="3414025"/>
                  <a:pt x="7736237" y="3411311"/>
                </a:cubicBezTo>
                <a:cubicBezTo>
                  <a:pt x="7746145" y="3424670"/>
                  <a:pt x="7692261" y="3403816"/>
                  <a:pt x="7690279" y="3418893"/>
                </a:cubicBezTo>
                <a:cubicBezTo>
                  <a:pt x="7683750" y="3417921"/>
                  <a:pt x="7677487" y="3416505"/>
                  <a:pt x="7671219" y="3414970"/>
                </a:cubicBezTo>
                <a:lnTo>
                  <a:pt x="7667928" y="3414173"/>
                </a:lnTo>
                <a:lnTo>
                  <a:pt x="7654774" y="3413595"/>
                </a:lnTo>
                <a:lnTo>
                  <a:pt x="7651067" y="3410171"/>
                </a:lnTo>
                <a:lnTo>
                  <a:pt x="7631267" y="3406963"/>
                </a:lnTo>
                <a:cubicBezTo>
                  <a:pt x="7623851" y="3406267"/>
                  <a:pt x="7615871" y="3406106"/>
                  <a:pt x="7607053" y="3406809"/>
                </a:cubicBezTo>
                <a:cubicBezTo>
                  <a:pt x="7585359" y="3412784"/>
                  <a:pt x="7551579" y="3405461"/>
                  <a:pt x="7521027" y="3405904"/>
                </a:cubicBezTo>
                <a:lnTo>
                  <a:pt x="7506997" y="3407754"/>
                </a:lnTo>
                <a:lnTo>
                  <a:pt x="7461204" y="3404669"/>
                </a:lnTo>
                <a:cubicBezTo>
                  <a:pt x="7448169" y="3404071"/>
                  <a:pt x="7434640" y="3403756"/>
                  <a:pt x="7420396" y="3403975"/>
                </a:cubicBezTo>
                <a:lnTo>
                  <a:pt x="7393955" y="3405447"/>
                </a:lnTo>
                <a:lnTo>
                  <a:pt x="7387024" y="3404227"/>
                </a:lnTo>
                <a:cubicBezTo>
                  <a:pt x="7374952" y="3404363"/>
                  <a:pt x="7358975" y="3408656"/>
                  <a:pt x="7360398" y="3403441"/>
                </a:cubicBezTo>
                <a:lnTo>
                  <a:pt x="7346837" y="3405249"/>
                </a:lnTo>
                <a:lnTo>
                  <a:pt x="7333451" y="3401087"/>
                </a:lnTo>
                <a:cubicBezTo>
                  <a:pt x="7331985" y="3400120"/>
                  <a:pt x="7330882" y="3399091"/>
                  <a:pt x="7330179" y="3398037"/>
                </a:cubicBezTo>
                <a:lnTo>
                  <a:pt x="7311232" y="3399406"/>
                </a:lnTo>
                <a:lnTo>
                  <a:pt x="7295699" y="3396426"/>
                </a:lnTo>
                <a:lnTo>
                  <a:pt x="7282158" y="3398374"/>
                </a:lnTo>
                <a:lnTo>
                  <a:pt x="7276538" y="3397935"/>
                </a:lnTo>
                <a:lnTo>
                  <a:pt x="7262569" y="3396460"/>
                </a:lnTo>
                <a:cubicBezTo>
                  <a:pt x="7255407" y="3395426"/>
                  <a:pt x="7247392" y="3394180"/>
                  <a:pt x="7238468" y="3393183"/>
                </a:cubicBezTo>
                <a:lnTo>
                  <a:pt x="7230949" y="3392727"/>
                </a:lnTo>
                <a:lnTo>
                  <a:pt x="7214580" y="3387715"/>
                </a:lnTo>
                <a:cubicBezTo>
                  <a:pt x="7202670" y="3383926"/>
                  <a:pt x="7193296" y="3381373"/>
                  <a:pt x="7182893" y="3383429"/>
                </a:cubicBezTo>
                <a:cubicBezTo>
                  <a:pt x="7165160" y="3378534"/>
                  <a:pt x="7152772" y="3364815"/>
                  <a:pt x="7127104" y="3368475"/>
                </a:cubicBezTo>
                <a:cubicBezTo>
                  <a:pt x="7134894" y="3362260"/>
                  <a:pt x="7098599" y="3367723"/>
                  <a:pt x="7094311" y="3361339"/>
                </a:cubicBezTo>
                <a:cubicBezTo>
                  <a:pt x="7092331" y="3356198"/>
                  <a:pt x="7080860" y="3356657"/>
                  <a:pt x="7072124" y="3354762"/>
                </a:cubicBezTo>
                <a:cubicBezTo>
                  <a:pt x="7065898" y="3349511"/>
                  <a:pt x="7021942" y="3344717"/>
                  <a:pt x="7006638" y="3345473"/>
                </a:cubicBezTo>
                <a:cubicBezTo>
                  <a:pt x="6963504" y="3350697"/>
                  <a:pt x="6928807" y="3329559"/>
                  <a:pt x="6894320" y="3333192"/>
                </a:cubicBezTo>
                <a:cubicBezTo>
                  <a:pt x="6885290" y="3332697"/>
                  <a:pt x="6877803" y="3331507"/>
                  <a:pt x="6871318" y="3329892"/>
                </a:cubicBezTo>
                <a:lnTo>
                  <a:pt x="6855157" y="3324330"/>
                </a:lnTo>
                <a:cubicBezTo>
                  <a:pt x="6854956" y="3323109"/>
                  <a:pt x="6854755" y="3321887"/>
                  <a:pt x="6854555" y="3320665"/>
                </a:cubicBezTo>
                <a:lnTo>
                  <a:pt x="6842483" y="3318413"/>
                </a:lnTo>
                <a:lnTo>
                  <a:pt x="6840027" y="3317245"/>
                </a:lnTo>
                <a:cubicBezTo>
                  <a:pt x="6835354" y="3315001"/>
                  <a:pt x="6830588" y="3312868"/>
                  <a:pt x="6825185" y="3311114"/>
                </a:cubicBezTo>
                <a:cubicBezTo>
                  <a:pt x="6810331" y="3324866"/>
                  <a:pt x="6776772" y="3298463"/>
                  <a:pt x="6774755" y="3312168"/>
                </a:cubicBezTo>
                <a:cubicBezTo>
                  <a:pt x="6742477" y="3304924"/>
                  <a:pt x="6749024" y="3319870"/>
                  <a:pt x="6728129" y="3301832"/>
                </a:cubicBezTo>
                <a:cubicBezTo>
                  <a:pt x="6661764" y="3299056"/>
                  <a:pt x="6593104" y="3275946"/>
                  <a:pt x="6527587" y="3280829"/>
                </a:cubicBezTo>
                <a:cubicBezTo>
                  <a:pt x="6542935" y="3276465"/>
                  <a:pt x="6531033" y="3266920"/>
                  <a:pt x="6511742" y="3266067"/>
                </a:cubicBezTo>
                <a:cubicBezTo>
                  <a:pt x="6570025" y="3248440"/>
                  <a:pt x="6418649" y="3271458"/>
                  <a:pt x="6434953" y="3253360"/>
                </a:cubicBezTo>
                <a:cubicBezTo>
                  <a:pt x="6407781" y="3267048"/>
                  <a:pt x="6300040" y="3274313"/>
                  <a:pt x="6292331" y="3255322"/>
                </a:cubicBezTo>
                <a:cubicBezTo>
                  <a:pt x="6242057" y="3246469"/>
                  <a:pt x="6188266" y="3249680"/>
                  <a:pt x="6149913" y="3232917"/>
                </a:cubicBezTo>
                <a:cubicBezTo>
                  <a:pt x="6144898" y="3234391"/>
                  <a:pt x="6139526" y="3235322"/>
                  <a:pt x="6133930" y="3235867"/>
                </a:cubicBezTo>
                <a:lnTo>
                  <a:pt x="6117554" y="3236464"/>
                </a:lnTo>
                <a:lnTo>
                  <a:pt x="6116039" y="3235720"/>
                </a:lnTo>
                <a:cubicBezTo>
                  <a:pt x="6108393" y="3233681"/>
                  <a:pt x="6102936" y="3233437"/>
                  <a:pt x="6098459" y="3233988"/>
                </a:cubicBezTo>
                <a:lnTo>
                  <a:pt x="6093630" y="3235240"/>
                </a:lnTo>
                <a:lnTo>
                  <a:pt x="6081261" y="3234563"/>
                </a:lnTo>
                <a:lnTo>
                  <a:pt x="6056067" y="3234608"/>
                </a:lnTo>
                <a:lnTo>
                  <a:pt x="6052129" y="3233324"/>
                </a:lnTo>
                <a:lnTo>
                  <a:pt x="6015338" y="3231378"/>
                </a:lnTo>
                <a:cubicBezTo>
                  <a:pt x="6015291" y="3231165"/>
                  <a:pt x="6015245" y="3230951"/>
                  <a:pt x="6015198" y="3230737"/>
                </a:cubicBezTo>
                <a:cubicBezTo>
                  <a:pt x="6014048" y="3229257"/>
                  <a:pt x="6011617" y="3228081"/>
                  <a:pt x="6006436" y="3227508"/>
                </a:cubicBezTo>
                <a:cubicBezTo>
                  <a:pt x="6019781" y="3219395"/>
                  <a:pt x="6005305" y="3223709"/>
                  <a:pt x="5988851" y="3222735"/>
                </a:cubicBezTo>
                <a:cubicBezTo>
                  <a:pt x="6005907" y="3209918"/>
                  <a:pt x="5955918" y="3212588"/>
                  <a:pt x="5952863" y="3204137"/>
                </a:cubicBezTo>
                <a:cubicBezTo>
                  <a:pt x="5940395" y="3203711"/>
                  <a:pt x="5927517" y="3203028"/>
                  <a:pt x="5914548" y="3202041"/>
                </a:cubicBezTo>
                <a:lnTo>
                  <a:pt x="5907020" y="3201283"/>
                </a:lnTo>
                <a:cubicBezTo>
                  <a:pt x="5906995" y="3201231"/>
                  <a:pt x="5906969" y="3201180"/>
                  <a:pt x="5906944" y="3201129"/>
                </a:cubicBezTo>
                <a:cubicBezTo>
                  <a:pt x="5905471" y="3200668"/>
                  <a:pt x="5903056" y="3200308"/>
                  <a:pt x="5899155" y="3200053"/>
                </a:cubicBezTo>
                <a:lnTo>
                  <a:pt x="5893294" y="3199901"/>
                </a:lnTo>
                <a:lnTo>
                  <a:pt x="5878691" y="3198431"/>
                </a:lnTo>
                <a:lnTo>
                  <a:pt x="5874165" y="3197003"/>
                </a:lnTo>
                <a:lnTo>
                  <a:pt x="5873092" y="3195108"/>
                </a:lnTo>
                <a:lnTo>
                  <a:pt x="5871658" y="3195162"/>
                </a:lnTo>
                <a:cubicBezTo>
                  <a:pt x="5860152" y="3197097"/>
                  <a:pt x="5855231" y="3201097"/>
                  <a:pt x="5846928" y="3187725"/>
                </a:cubicBezTo>
                <a:cubicBezTo>
                  <a:pt x="5821379" y="3190142"/>
                  <a:pt x="5819686" y="3182343"/>
                  <a:pt x="5788468" y="3176316"/>
                </a:cubicBezTo>
                <a:cubicBezTo>
                  <a:pt x="5773119" y="3179521"/>
                  <a:pt x="5762947" y="3176704"/>
                  <a:pt x="5753823" y="3171919"/>
                </a:cubicBezTo>
                <a:cubicBezTo>
                  <a:pt x="5721557" y="3170726"/>
                  <a:pt x="5694983" y="3162549"/>
                  <a:pt x="5660194" y="3157536"/>
                </a:cubicBezTo>
                <a:cubicBezTo>
                  <a:pt x="5619608" y="3159495"/>
                  <a:pt x="5604384" y="3146636"/>
                  <a:pt x="5567188" y="3141325"/>
                </a:cubicBezTo>
                <a:cubicBezTo>
                  <a:pt x="5530345" y="3148235"/>
                  <a:pt x="5543868" y="3129416"/>
                  <a:pt x="5526178" y="3123274"/>
                </a:cubicBezTo>
                <a:lnTo>
                  <a:pt x="5520866" y="3122322"/>
                </a:lnTo>
                <a:lnTo>
                  <a:pt x="5506009" y="3122332"/>
                </a:lnTo>
                <a:lnTo>
                  <a:pt x="5500363" y="3122766"/>
                </a:lnTo>
                <a:cubicBezTo>
                  <a:pt x="5496497" y="3122905"/>
                  <a:pt x="5493953" y="3122792"/>
                  <a:pt x="5492228" y="3122486"/>
                </a:cubicBezTo>
                <a:lnTo>
                  <a:pt x="5492044" y="3122342"/>
                </a:lnTo>
                <a:lnTo>
                  <a:pt x="5484386" y="3122347"/>
                </a:lnTo>
                <a:cubicBezTo>
                  <a:pt x="5471420" y="3122670"/>
                  <a:pt x="5458764" y="3123280"/>
                  <a:pt x="5446679" y="3124105"/>
                </a:cubicBezTo>
                <a:cubicBezTo>
                  <a:pt x="5437659" y="3116107"/>
                  <a:pt x="5392392" y="3123709"/>
                  <a:pt x="5399188" y="3109418"/>
                </a:cubicBezTo>
                <a:cubicBezTo>
                  <a:pt x="5382948" y="3110102"/>
                  <a:pt x="5372407" y="3115781"/>
                  <a:pt x="5379117" y="3106482"/>
                </a:cubicBezTo>
                <a:cubicBezTo>
                  <a:pt x="5373809" y="3106435"/>
                  <a:pt x="5370660" y="3105521"/>
                  <a:pt x="5368499" y="3104181"/>
                </a:cubicBezTo>
                <a:lnTo>
                  <a:pt x="5367902" y="3103566"/>
                </a:lnTo>
                <a:lnTo>
                  <a:pt x="5331747" y="3105319"/>
                </a:lnTo>
                <a:lnTo>
                  <a:pt x="5327095" y="3104450"/>
                </a:lnTo>
                <a:lnTo>
                  <a:pt x="5303337" y="3107003"/>
                </a:lnTo>
                <a:lnTo>
                  <a:pt x="5291164" y="3107570"/>
                </a:lnTo>
                <a:lnTo>
                  <a:pt x="5287515" y="3109282"/>
                </a:lnTo>
                <a:cubicBezTo>
                  <a:pt x="5283689" y="3110269"/>
                  <a:pt x="5278356" y="3110573"/>
                  <a:pt x="5269654" y="3109330"/>
                </a:cubicBezTo>
                <a:lnTo>
                  <a:pt x="5267681" y="3108752"/>
                </a:lnTo>
                <a:lnTo>
                  <a:pt x="5252655" y="3110969"/>
                </a:lnTo>
                <a:cubicBezTo>
                  <a:pt x="5247766" y="3112062"/>
                  <a:pt x="5243369" y="3113511"/>
                  <a:pt x="5239703" y="3115460"/>
                </a:cubicBezTo>
                <a:cubicBezTo>
                  <a:pt x="5191311" y="3102811"/>
                  <a:pt x="5142849" y="3111324"/>
                  <a:pt x="5088947" y="3107634"/>
                </a:cubicBezTo>
                <a:cubicBezTo>
                  <a:pt x="5027989" y="3108214"/>
                  <a:pt x="4985627" y="3110432"/>
                  <a:pt x="4945514" y="3110162"/>
                </a:cubicBezTo>
                <a:cubicBezTo>
                  <a:pt x="4926678" y="3111245"/>
                  <a:pt x="4789238" y="3111826"/>
                  <a:pt x="4800559" y="3106010"/>
                </a:cubicBezTo>
                <a:cubicBezTo>
                  <a:pt x="4742239" y="3117333"/>
                  <a:pt x="4708324" y="3101468"/>
                  <a:pt x="4643642" y="3105351"/>
                </a:cubicBezTo>
                <a:cubicBezTo>
                  <a:pt x="4610808" y="3089712"/>
                  <a:pt x="4627845" y="3103743"/>
                  <a:pt x="4592107" y="3099840"/>
                </a:cubicBezTo>
                <a:cubicBezTo>
                  <a:pt x="4600157" y="3113506"/>
                  <a:pt x="4549287" y="3090911"/>
                  <a:pt x="4545249" y="3105899"/>
                </a:cubicBezTo>
                <a:cubicBezTo>
                  <a:pt x="4538872" y="3104716"/>
                  <a:pt x="4532825" y="3103094"/>
                  <a:pt x="4526782" y="3101355"/>
                </a:cubicBezTo>
                <a:lnTo>
                  <a:pt x="4523614" y="3100453"/>
                </a:lnTo>
                <a:lnTo>
                  <a:pt x="4510579" y="3099442"/>
                </a:lnTo>
                <a:lnTo>
                  <a:pt x="4507348" y="3095901"/>
                </a:lnTo>
                <a:lnTo>
                  <a:pt x="4348949" y="3090220"/>
                </a:lnTo>
                <a:cubicBezTo>
                  <a:pt x="4335046" y="3092487"/>
                  <a:pt x="4290056" y="3092155"/>
                  <a:pt x="4280362" y="3087618"/>
                </a:cubicBezTo>
                <a:cubicBezTo>
                  <a:pt x="4270739" y="3086627"/>
                  <a:pt x="4260237" y="3088220"/>
                  <a:pt x="4254634" y="3083366"/>
                </a:cubicBezTo>
                <a:cubicBezTo>
                  <a:pt x="4233731" y="3080512"/>
                  <a:pt x="4185859" y="3073948"/>
                  <a:pt x="4154942" y="3070490"/>
                </a:cubicBezTo>
                <a:cubicBezTo>
                  <a:pt x="4138280" y="3076599"/>
                  <a:pt x="4112117" y="3064194"/>
                  <a:pt x="4069131" y="3062612"/>
                </a:cubicBezTo>
                <a:cubicBezTo>
                  <a:pt x="4050897" y="3069679"/>
                  <a:pt x="4040160" y="3061449"/>
                  <a:pt x="4005249" y="3070810"/>
                </a:cubicBezTo>
                <a:cubicBezTo>
                  <a:pt x="4003818" y="3069842"/>
                  <a:pt x="4002032" y="3068943"/>
                  <a:pt x="3999945" y="3068139"/>
                </a:cubicBezTo>
                <a:cubicBezTo>
                  <a:pt x="3987818" y="3063468"/>
                  <a:pt x="3968381" y="3062958"/>
                  <a:pt x="3956529" y="3067000"/>
                </a:cubicBezTo>
                <a:cubicBezTo>
                  <a:pt x="3900898" y="3079382"/>
                  <a:pt x="3850463" y="3077929"/>
                  <a:pt x="3803031" y="3079823"/>
                </a:cubicBezTo>
                <a:cubicBezTo>
                  <a:pt x="3749421" y="3080464"/>
                  <a:pt x="3785521" y="3065630"/>
                  <a:pt x="3718229" y="3077134"/>
                </a:cubicBezTo>
                <a:cubicBezTo>
                  <a:pt x="3711244" y="3071611"/>
                  <a:pt x="3702770" y="3071184"/>
                  <a:pt x="3688357" y="3073468"/>
                </a:cubicBezTo>
                <a:cubicBezTo>
                  <a:pt x="3662326" y="3073378"/>
                  <a:pt x="3664937" y="3059899"/>
                  <a:pt x="3638298" y="3067494"/>
                </a:cubicBezTo>
                <a:cubicBezTo>
                  <a:pt x="3643333" y="3060328"/>
                  <a:pt x="3589079" y="3063658"/>
                  <a:pt x="3601443" y="3056355"/>
                </a:cubicBezTo>
                <a:cubicBezTo>
                  <a:pt x="3584797" y="3049384"/>
                  <a:pt x="3575923" y="3060108"/>
                  <a:pt x="3559361" y="3054005"/>
                </a:cubicBezTo>
                <a:cubicBezTo>
                  <a:pt x="3540444" y="3052269"/>
                  <a:pt x="3569896" y="3061996"/>
                  <a:pt x="3548859" y="3062094"/>
                </a:cubicBezTo>
                <a:cubicBezTo>
                  <a:pt x="3523419" y="3060901"/>
                  <a:pt x="3522848" y="3074222"/>
                  <a:pt x="3504082" y="3056779"/>
                </a:cubicBezTo>
                <a:lnTo>
                  <a:pt x="3436234" y="3047769"/>
                </a:lnTo>
                <a:cubicBezTo>
                  <a:pt x="3420764" y="3051629"/>
                  <a:pt x="3408644" y="3049227"/>
                  <a:pt x="3396914" y="3044803"/>
                </a:cubicBezTo>
                <a:cubicBezTo>
                  <a:pt x="3361398" y="3044955"/>
                  <a:pt x="3329425" y="3037856"/>
                  <a:pt x="3289720" y="3034278"/>
                </a:cubicBezTo>
                <a:cubicBezTo>
                  <a:pt x="3246348" y="3037943"/>
                  <a:pt x="3224942" y="3025667"/>
                  <a:pt x="3182509" y="3021890"/>
                </a:cubicBezTo>
                <a:cubicBezTo>
                  <a:pt x="3139731" y="3031583"/>
                  <a:pt x="3155749" y="3004773"/>
                  <a:pt x="3119879" y="3004134"/>
                </a:cubicBezTo>
                <a:cubicBezTo>
                  <a:pt x="3060941" y="3012153"/>
                  <a:pt x="3121880" y="2995117"/>
                  <a:pt x="3031656" y="2995077"/>
                </a:cubicBezTo>
                <a:cubicBezTo>
                  <a:pt x="3026453" y="2996603"/>
                  <a:pt x="3015685" y="2994367"/>
                  <a:pt x="3017018" y="2992034"/>
                </a:cubicBezTo>
                <a:cubicBezTo>
                  <a:pt x="2997245" y="2992118"/>
                  <a:pt x="2941342" y="2976346"/>
                  <a:pt x="2913012" y="2978042"/>
                </a:cubicBezTo>
                <a:cubicBezTo>
                  <a:pt x="2858481" y="2969139"/>
                  <a:pt x="2831094" y="2979433"/>
                  <a:pt x="2791382" y="2975899"/>
                </a:cubicBezTo>
                <a:cubicBezTo>
                  <a:pt x="2745836" y="2966063"/>
                  <a:pt x="2719288" y="2957529"/>
                  <a:pt x="2639738" y="2936567"/>
                </a:cubicBezTo>
                <a:lnTo>
                  <a:pt x="2369741" y="2876435"/>
                </a:lnTo>
                <a:cubicBezTo>
                  <a:pt x="2269614" y="2832081"/>
                  <a:pt x="2140023" y="2856176"/>
                  <a:pt x="2078755" y="2852909"/>
                </a:cubicBezTo>
                <a:cubicBezTo>
                  <a:pt x="2053362" y="2866100"/>
                  <a:pt x="2032778" y="2851474"/>
                  <a:pt x="2002128" y="2856835"/>
                </a:cubicBezTo>
                <a:cubicBezTo>
                  <a:pt x="1933939" y="2859736"/>
                  <a:pt x="1866254" y="2874726"/>
                  <a:pt x="1777746" y="2864566"/>
                </a:cubicBezTo>
                <a:cubicBezTo>
                  <a:pt x="1737851" y="2905864"/>
                  <a:pt x="1634115" y="2880970"/>
                  <a:pt x="1549425" y="2904556"/>
                </a:cubicBezTo>
                <a:cubicBezTo>
                  <a:pt x="1500265" y="2909373"/>
                  <a:pt x="1423030" y="2888862"/>
                  <a:pt x="1405992" y="2911144"/>
                </a:cubicBezTo>
                <a:cubicBezTo>
                  <a:pt x="1383494" y="2897507"/>
                  <a:pt x="1362438" y="2919536"/>
                  <a:pt x="1337848" y="2921491"/>
                </a:cubicBezTo>
                <a:cubicBezTo>
                  <a:pt x="1318218" y="2912820"/>
                  <a:pt x="1308478" y="2920319"/>
                  <a:pt x="1290645" y="2921985"/>
                </a:cubicBezTo>
                <a:cubicBezTo>
                  <a:pt x="1282569" y="2916637"/>
                  <a:pt x="1267476" y="2916916"/>
                  <a:pt x="1262341" y="2923190"/>
                </a:cubicBezTo>
                <a:cubicBezTo>
                  <a:pt x="1269627" y="2937654"/>
                  <a:pt x="1217209" y="2930439"/>
                  <a:pt x="1213314" y="2940415"/>
                </a:cubicBezTo>
                <a:cubicBezTo>
                  <a:pt x="1182890" y="2942495"/>
                  <a:pt x="1050782" y="2929830"/>
                  <a:pt x="1028405" y="2945799"/>
                </a:cubicBezTo>
                <a:cubicBezTo>
                  <a:pt x="966896" y="2953381"/>
                  <a:pt x="877997" y="2927977"/>
                  <a:pt x="851857" y="2928423"/>
                </a:cubicBezTo>
                <a:cubicBezTo>
                  <a:pt x="825919" y="2899251"/>
                  <a:pt x="699677" y="2976135"/>
                  <a:pt x="588681" y="2977769"/>
                </a:cubicBezTo>
                <a:cubicBezTo>
                  <a:pt x="573724" y="2974953"/>
                  <a:pt x="565729" y="2974991"/>
                  <a:pt x="561717" y="2981641"/>
                </a:cubicBezTo>
                <a:cubicBezTo>
                  <a:pt x="532860" y="2985482"/>
                  <a:pt x="475932" y="2991762"/>
                  <a:pt x="415541" y="3000819"/>
                </a:cubicBezTo>
                <a:cubicBezTo>
                  <a:pt x="370154" y="3008289"/>
                  <a:pt x="146634" y="3001788"/>
                  <a:pt x="86183" y="3009699"/>
                </a:cubicBezTo>
                <a:lnTo>
                  <a:pt x="0" y="3044978"/>
                </a:lnTo>
                <a:close/>
              </a:path>
            </a:pathLst>
          </a:custGeom>
        </p:spPr>
      </p:pic>
    </p:spTree>
    <p:extLst>
      <p:ext uri="{BB962C8B-B14F-4D97-AF65-F5344CB8AC3E}">
        <p14:creationId xmlns:p14="http://schemas.microsoft.com/office/powerpoint/2010/main" val="9396148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6C4028FD-8BAA-4A19-BFDE-594D991B75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3"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28650" y="556995"/>
            <a:ext cx="7886700" cy="1133693"/>
          </a:xfrm>
        </p:spPr>
        <p:txBody>
          <a:bodyPr>
            <a:normAutofit/>
          </a:bodyPr>
          <a:lstStyle/>
          <a:p>
            <a:pPr algn="ctr"/>
            <a:r>
              <a:rPr lang="en-US" sz="4500" b="1" dirty="0">
                <a:solidFill>
                  <a:srgbClr val="0070C0"/>
                </a:solidFill>
                <a:latin typeface="+mn-lt"/>
              </a:rPr>
              <a:t>Today’s Purpose and Agenda</a:t>
            </a:r>
          </a:p>
        </p:txBody>
      </p:sp>
      <p:graphicFrame>
        <p:nvGraphicFramePr>
          <p:cNvPr id="10" name="Content Placeholder 2">
            <a:extLst>
              <a:ext uri="{FF2B5EF4-FFF2-40B4-BE49-F238E27FC236}">
                <a16:creationId xmlns:a16="http://schemas.microsoft.com/office/drawing/2014/main" id="{EC371C21-B76D-DCF4-E5C5-AC5240410AA9}"/>
              </a:ext>
            </a:extLst>
          </p:cNvPr>
          <p:cNvGraphicFramePr>
            <a:graphicFrameLocks noGrp="1"/>
          </p:cNvGraphicFramePr>
          <p:nvPr>
            <p:ph idx="1"/>
            <p:extLst>
              <p:ext uri="{D42A27DB-BD31-4B8C-83A1-F6EECF244321}">
                <p14:modId xmlns:p14="http://schemas.microsoft.com/office/powerpoint/2010/main" val="2288785930"/>
              </p:ext>
            </p:extLst>
          </p:nvPr>
        </p:nvGraphicFramePr>
        <p:xfrm>
          <a:off x="628650" y="1825625"/>
          <a:ext cx="833247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6737001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8570" y="688083"/>
            <a:ext cx="7377257" cy="2176203"/>
          </a:xfrm>
        </p:spPr>
        <p:txBody>
          <a:bodyPr/>
          <a:lstStyle/>
          <a:p>
            <a:pPr algn="ctr"/>
            <a:r>
              <a:rPr lang="en-US" sz="3200" b="1" dirty="0">
                <a:solidFill>
                  <a:srgbClr val="0070C0"/>
                </a:solidFill>
                <a:latin typeface="+mn-lt"/>
              </a:rPr>
              <a:t>North Carolina Navigating Care Team</a:t>
            </a:r>
            <a:br>
              <a:rPr lang="en-US" sz="3200" b="1" dirty="0">
                <a:solidFill>
                  <a:srgbClr val="0070C0"/>
                </a:solidFill>
                <a:latin typeface="+mn-lt"/>
              </a:rPr>
            </a:br>
            <a:r>
              <a:rPr lang="en-US" sz="3200" dirty="0">
                <a:solidFill>
                  <a:srgbClr val="0070C0"/>
                </a:solidFill>
                <a:latin typeface="+mn-lt"/>
              </a:rPr>
              <a:t>(HRSA #H6MMC33235)</a:t>
            </a:r>
          </a:p>
        </p:txBody>
      </p:sp>
      <p:sp>
        <p:nvSpPr>
          <p:cNvPr id="3" name="Content Placeholder 2"/>
          <p:cNvSpPr>
            <a:spLocks noGrp="1"/>
          </p:cNvSpPr>
          <p:nvPr>
            <p:ph idx="1"/>
          </p:nvPr>
        </p:nvSpPr>
        <p:spPr>
          <a:xfrm>
            <a:off x="128049" y="2504968"/>
            <a:ext cx="8863551" cy="4882960"/>
          </a:xfrm>
        </p:spPr>
        <p:txBody>
          <a:bodyPr>
            <a:normAutofit/>
          </a:bodyPr>
          <a:lstStyle/>
          <a:p>
            <a:pPr marL="0" indent="0" algn="ctr">
              <a:spcBef>
                <a:spcPct val="0"/>
              </a:spcBef>
              <a:buNone/>
            </a:pPr>
            <a:r>
              <a:rPr lang="en-US" sz="2400" b="1" dirty="0">
                <a:solidFill>
                  <a:srgbClr val="0070C0"/>
                </a:solidFill>
              </a:rPr>
              <a:t>Elizabeth Crais, </a:t>
            </a:r>
            <a:r>
              <a:rPr lang="en-US" sz="2400" dirty="0">
                <a:solidFill>
                  <a:srgbClr val="0070C0"/>
                </a:solidFill>
              </a:rPr>
              <a:t>Division of Speech and Hearing Sciences, </a:t>
            </a:r>
            <a:r>
              <a:rPr lang="en-US" sz="2400" b="1" dirty="0">
                <a:solidFill>
                  <a:srgbClr val="0070C0"/>
                </a:solidFill>
              </a:rPr>
              <a:t>Rebecca Pretzel, </a:t>
            </a:r>
            <a:r>
              <a:rPr lang="en-US" sz="2400" dirty="0">
                <a:solidFill>
                  <a:srgbClr val="0070C0"/>
                </a:solidFill>
              </a:rPr>
              <a:t>Carolina Institute for Developmental Disabilities, </a:t>
            </a:r>
            <a:r>
              <a:rPr lang="en-US" sz="2400" b="1" dirty="0">
                <a:solidFill>
                  <a:srgbClr val="0070C0"/>
                </a:solidFill>
              </a:rPr>
              <a:t>Wanqing Zhang, </a:t>
            </a:r>
            <a:r>
              <a:rPr lang="en-US" sz="2400" dirty="0">
                <a:solidFill>
                  <a:srgbClr val="0070C0"/>
                </a:solidFill>
              </a:rPr>
              <a:t>Health Sciences; </a:t>
            </a:r>
            <a:r>
              <a:rPr lang="en-US" sz="2400" b="1" dirty="0">
                <a:solidFill>
                  <a:srgbClr val="0070C0"/>
                </a:solidFill>
              </a:rPr>
              <a:t>Kori Flower, </a:t>
            </a:r>
            <a:r>
              <a:rPr lang="en-US" sz="2400" dirty="0">
                <a:solidFill>
                  <a:srgbClr val="0070C0"/>
                </a:solidFill>
              </a:rPr>
              <a:t>UNC Pediatrics; </a:t>
            </a:r>
            <a:r>
              <a:rPr lang="en-US" sz="2400" b="1" dirty="0">
                <a:solidFill>
                  <a:srgbClr val="0070C0"/>
                </a:solidFill>
              </a:rPr>
              <a:t>Julie Williams-</a:t>
            </a:r>
            <a:r>
              <a:rPr lang="en-US" sz="2400" b="1" dirty="0" err="1">
                <a:solidFill>
                  <a:srgbClr val="0070C0"/>
                </a:solidFill>
              </a:rPr>
              <a:t>Swigett</a:t>
            </a:r>
            <a:r>
              <a:rPr lang="en-US" sz="2400" b="1" dirty="0">
                <a:solidFill>
                  <a:srgbClr val="0070C0"/>
                </a:solidFill>
              </a:rPr>
              <a:t> </a:t>
            </a:r>
            <a:r>
              <a:rPr lang="en-US" sz="2400" dirty="0">
                <a:solidFill>
                  <a:srgbClr val="0070C0"/>
                </a:solidFill>
              </a:rPr>
              <a:t>(Project Coordinator); </a:t>
            </a:r>
            <a:r>
              <a:rPr lang="en-US" sz="2400" b="1" dirty="0">
                <a:solidFill>
                  <a:srgbClr val="0070C0"/>
                </a:solidFill>
              </a:rPr>
              <a:t>School of Medicine; Laurel Powell &amp; Barbara Leach, </a:t>
            </a:r>
            <a:r>
              <a:rPr lang="en-US" sz="2400" dirty="0">
                <a:solidFill>
                  <a:srgbClr val="0070C0"/>
                </a:solidFill>
              </a:rPr>
              <a:t>Family Support Program; </a:t>
            </a:r>
            <a:r>
              <a:rPr lang="en-US" sz="2400" b="1" dirty="0">
                <a:solidFill>
                  <a:srgbClr val="0070C0"/>
                </a:solidFill>
              </a:rPr>
              <a:t>School of Social Work, &amp;</a:t>
            </a:r>
          </a:p>
          <a:p>
            <a:pPr marL="0" marR="0" indent="0" algn="ctr">
              <a:spcBef>
                <a:spcPct val="0"/>
              </a:spcBef>
              <a:buClrTx/>
              <a:buNone/>
            </a:pPr>
            <a:r>
              <a:rPr lang="en-US" sz="2400" b="1" dirty="0">
                <a:solidFill>
                  <a:srgbClr val="0070C0"/>
                </a:solidFill>
              </a:rPr>
              <a:t>Web developers at Frank Porter Graham Institute,</a:t>
            </a:r>
            <a:endParaRPr lang="en-US" sz="2400" dirty="0">
              <a:solidFill>
                <a:srgbClr val="0070C0"/>
              </a:solidFill>
            </a:endParaRPr>
          </a:p>
          <a:p>
            <a:pPr marL="0" marR="0" indent="0" algn="ctr">
              <a:spcBef>
                <a:spcPct val="0"/>
              </a:spcBef>
              <a:buClrTx/>
              <a:buNone/>
            </a:pPr>
            <a:r>
              <a:rPr lang="en-US" sz="2400" b="1" dirty="0">
                <a:solidFill>
                  <a:srgbClr val="0070C0"/>
                </a:solidFill>
              </a:rPr>
              <a:t>University of North Carolina at Chapel Hill</a:t>
            </a:r>
          </a:p>
          <a:p>
            <a:pPr marL="0" marR="0" indent="0" algn="ctr">
              <a:spcBef>
                <a:spcPct val="0"/>
              </a:spcBef>
              <a:buClrTx/>
              <a:buNone/>
            </a:pPr>
            <a:endParaRPr lang="en-US" sz="2400" b="1" dirty="0">
              <a:solidFill>
                <a:srgbClr val="0070C0"/>
              </a:solidFill>
            </a:endParaRPr>
          </a:p>
          <a:p>
            <a:pPr marL="0" marR="0" indent="0" algn="ctr">
              <a:spcBef>
                <a:spcPct val="0"/>
              </a:spcBef>
              <a:buClrTx/>
              <a:buNone/>
            </a:pPr>
            <a:r>
              <a:rPr lang="en-US" sz="2400" b="1" dirty="0">
                <a:solidFill>
                  <a:srgbClr val="0070C0"/>
                </a:solidFill>
              </a:rPr>
              <a:t>Community Partners:</a:t>
            </a:r>
            <a:r>
              <a:rPr lang="en-US" sz="2400" dirty="0">
                <a:solidFill>
                  <a:srgbClr val="0070C0"/>
                </a:solidFill>
              </a:rPr>
              <a:t> </a:t>
            </a:r>
            <a:r>
              <a:rPr lang="en-US" sz="2400" b="1" dirty="0">
                <a:solidFill>
                  <a:srgbClr val="0070C0"/>
                </a:solidFill>
              </a:rPr>
              <a:t>Kim </a:t>
            </a:r>
            <a:r>
              <a:rPr lang="en-US" sz="2400" b="1" dirty="0" err="1">
                <a:solidFill>
                  <a:srgbClr val="0070C0"/>
                </a:solidFill>
              </a:rPr>
              <a:t>Tizzard</a:t>
            </a:r>
            <a:r>
              <a:rPr lang="en-US" sz="2400" b="1" dirty="0">
                <a:solidFill>
                  <a:srgbClr val="0070C0"/>
                </a:solidFill>
              </a:rPr>
              <a:t>, Kerri </a:t>
            </a:r>
            <a:r>
              <a:rPr lang="en-US" sz="2400" b="1" dirty="0" err="1">
                <a:solidFill>
                  <a:srgbClr val="0070C0"/>
                </a:solidFill>
              </a:rPr>
              <a:t>Erb</a:t>
            </a:r>
            <a:r>
              <a:rPr lang="en-US" sz="2400" b="1" dirty="0">
                <a:solidFill>
                  <a:srgbClr val="0070C0"/>
                </a:solidFill>
              </a:rPr>
              <a:t>, &amp; Felicia Williams Brown</a:t>
            </a:r>
            <a:r>
              <a:rPr lang="en-US" sz="2400" dirty="0">
                <a:solidFill>
                  <a:srgbClr val="0070C0"/>
                </a:solidFill>
              </a:rPr>
              <a:t>, Autism Society of North Carolina</a:t>
            </a:r>
            <a:endParaRPr lang="en-US" sz="2400" dirty="0"/>
          </a:p>
        </p:txBody>
      </p:sp>
      <p:pic>
        <p:nvPicPr>
          <p:cNvPr id="4" name="Picture 2"/>
          <p:cNvPicPr>
            <a:picLocks noChangeAspect="1" noChangeArrowheads="1"/>
          </p:cNvPicPr>
          <p:nvPr/>
        </p:nvPicPr>
        <p:blipFill>
          <a:blip r:embed="rId3" cstate="print"/>
          <a:srcRect/>
          <a:stretch>
            <a:fillRect/>
          </a:stretch>
        </p:blipFill>
        <p:spPr bwMode="auto">
          <a:xfrm>
            <a:off x="128049" y="198999"/>
            <a:ext cx="3006438" cy="829136"/>
          </a:xfrm>
          <a:prstGeom prst="rect">
            <a:avLst/>
          </a:prstGeom>
          <a:noFill/>
          <a:ln w="9525">
            <a:noFill/>
            <a:miter lim="800000"/>
            <a:headEnd/>
            <a:tailEnd/>
          </a:ln>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50966" y="3933"/>
            <a:ext cx="2140634" cy="1093252"/>
          </a:xfrm>
          <a:prstGeom prst="rect">
            <a:avLst/>
          </a:prstGeom>
        </p:spPr>
      </p:pic>
    </p:spTree>
    <p:extLst>
      <p:ext uri="{BB962C8B-B14F-4D97-AF65-F5344CB8AC3E}">
        <p14:creationId xmlns:p14="http://schemas.microsoft.com/office/powerpoint/2010/main" val="24898398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476693" y="0"/>
            <a:ext cx="5667287" cy="1611458"/>
          </a:xfrm>
        </p:spPr>
        <p:txBody>
          <a:bodyPr anchor="b">
            <a:normAutofit/>
          </a:bodyPr>
          <a:lstStyle/>
          <a:p>
            <a:r>
              <a:rPr lang="en-US" sz="2600" b="1" dirty="0">
                <a:solidFill>
                  <a:schemeClr val="accent1">
                    <a:lumMod val="75000"/>
                  </a:schemeClr>
                </a:solidFill>
                <a:latin typeface="+mn-lt"/>
              </a:rPr>
              <a:t>Current Project Built on Work of </a:t>
            </a:r>
            <a:br>
              <a:rPr lang="en-US" sz="2600" b="1" dirty="0">
                <a:solidFill>
                  <a:schemeClr val="accent1">
                    <a:lumMod val="75000"/>
                  </a:schemeClr>
                </a:solidFill>
                <a:latin typeface="+mn-lt"/>
              </a:rPr>
            </a:br>
            <a:r>
              <a:rPr lang="en-US" sz="2600" b="1" dirty="0">
                <a:solidFill>
                  <a:schemeClr val="accent1">
                    <a:lumMod val="75000"/>
                  </a:schemeClr>
                </a:solidFill>
                <a:latin typeface="+mn-lt"/>
              </a:rPr>
              <a:t>Previous HRSA Project </a:t>
            </a:r>
            <a:r>
              <a:rPr lang="en-US" sz="2600" dirty="0">
                <a:solidFill>
                  <a:schemeClr val="accent1">
                    <a:lumMod val="75000"/>
                  </a:schemeClr>
                </a:solidFill>
                <a:latin typeface="+mn-lt"/>
              </a:rPr>
              <a:t>(</a:t>
            </a:r>
            <a:r>
              <a:rPr lang="en-US" sz="2600" b="1" dirty="0">
                <a:solidFill>
                  <a:schemeClr val="accent1">
                    <a:lumMod val="75000"/>
                  </a:schemeClr>
                </a:solidFill>
                <a:latin typeface="+mn-lt"/>
              </a:rPr>
              <a:t>H6MMC26248</a:t>
            </a:r>
            <a:r>
              <a:rPr lang="en-US" sz="2600" dirty="0">
                <a:solidFill>
                  <a:schemeClr val="accent1">
                    <a:lumMod val="75000"/>
                  </a:schemeClr>
                </a:solidFill>
                <a:latin typeface="+mn-lt"/>
              </a:rPr>
              <a:t>)</a:t>
            </a:r>
            <a:endParaRPr lang="en-US" sz="2600" dirty="0">
              <a:solidFill>
                <a:schemeClr val="accent1">
                  <a:lumMod val="75000"/>
                </a:schemeClr>
              </a:solidFill>
            </a:endParaRPr>
          </a:p>
        </p:txBody>
      </p:sp>
      <p:sp>
        <p:nvSpPr>
          <p:cNvPr id="3" name="Content Placeholder 2"/>
          <p:cNvSpPr>
            <a:spLocks noGrp="1"/>
          </p:cNvSpPr>
          <p:nvPr>
            <p:ph idx="1"/>
          </p:nvPr>
        </p:nvSpPr>
        <p:spPr>
          <a:xfrm>
            <a:off x="3690426" y="1764834"/>
            <a:ext cx="5239820" cy="5371112"/>
          </a:xfrm>
        </p:spPr>
        <p:txBody>
          <a:bodyPr>
            <a:noAutofit/>
          </a:bodyPr>
          <a:lstStyle/>
          <a:p>
            <a:r>
              <a:rPr lang="en-US" sz="2800" b="1" u="sng" dirty="0">
                <a:solidFill>
                  <a:schemeClr val="accent1">
                    <a:lumMod val="75000"/>
                  </a:schemeClr>
                </a:solidFill>
              </a:rPr>
              <a:t>Survey</a:t>
            </a:r>
            <a:r>
              <a:rPr lang="en-US" sz="2800" b="1" dirty="0">
                <a:solidFill>
                  <a:schemeClr val="accent1">
                    <a:lumMod val="75000"/>
                  </a:schemeClr>
                </a:solidFill>
              </a:rPr>
              <a:t> of 450 NC families of autistic children birth to nine </a:t>
            </a:r>
            <a:r>
              <a:rPr lang="en-US" sz="2800" dirty="0">
                <a:solidFill>
                  <a:schemeClr val="accent1">
                    <a:lumMod val="75000"/>
                  </a:schemeClr>
                </a:solidFill>
              </a:rPr>
              <a:t>(Martinez, Thomas, Williams, Christian, Crais, Pretzel, &amp; Hooper, 2018, </a:t>
            </a:r>
            <a:r>
              <a:rPr lang="en-US" sz="2800" i="1" dirty="0">
                <a:solidFill>
                  <a:schemeClr val="accent1">
                    <a:lumMod val="75000"/>
                  </a:schemeClr>
                </a:solidFill>
              </a:rPr>
              <a:t>JADD</a:t>
            </a:r>
            <a:r>
              <a:rPr lang="en-US" sz="2800" dirty="0">
                <a:solidFill>
                  <a:schemeClr val="accent1">
                    <a:lumMod val="75000"/>
                  </a:schemeClr>
                </a:solidFill>
              </a:rPr>
              <a:t>). </a:t>
            </a:r>
          </a:p>
          <a:p>
            <a:r>
              <a:rPr lang="en-US" sz="2800" b="1" u="sng" dirty="0">
                <a:solidFill>
                  <a:schemeClr val="accent1">
                    <a:lumMod val="75000"/>
                  </a:schemeClr>
                </a:solidFill>
              </a:rPr>
              <a:t>Focus Group </a:t>
            </a:r>
            <a:r>
              <a:rPr lang="en-US" sz="2800" b="1" dirty="0">
                <a:solidFill>
                  <a:schemeClr val="accent1">
                    <a:lumMod val="75000"/>
                  </a:schemeClr>
                </a:solidFill>
              </a:rPr>
              <a:t>study of 55 diverse NC families of autistic children birth to nine </a:t>
            </a:r>
            <a:r>
              <a:rPr lang="en-US" sz="2800" dirty="0">
                <a:solidFill>
                  <a:schemeClr val="accent1">
                    <a:lumMod val="75000"/>
                  </a:schemeClr>
                </a:solidFill>
              </a:rPr>
              <a:t>(Crais, </a:t>
            </a:r>
            <a:r>
              <a:rPr lang="en-US" sz="2800" dirty="0" err="1">
                <a:solidFill>
                  <a:schemeClr val="accent1">
                    <a:lumMod val="75000"/>
                  </a:schemeClr>
                </a:solidFill>
              </a:rPr>
              <a:t>McComish</a:t>
            </a:r>
            <a:r>
              <a:rPr lang="en-US" sz="2800" dirty="0">
                <a:solidFill>
                  <a:schemeClr val="accent1">
                    <a:lumMod val="75000"/>
                  </a:schemeClr>
                </a:solidFill>
              </a:rPr>
              <a:t>, </a:t>
            </a:r>
            <a:r>
              <a:rPr lang="en-US" sz="2800" dirty="0" err="1">
                <a:solidFill>
                  <a:schemeClr val="accent1">
                    <a:lumMod val="75000"/>
                  </a:schemeClr>
                </a:solidFill>
              </a:rPr>
              <a:t>Kertchner</a:t>
            </a:r>
            <a:r>
              <a:rPr lang="en-US" sz="2800" dirty="0">
                <a:solidFill>
                  <a:schemeClr val="accent1">
                    <a:lumMod val="75000"/>
                  </a:schemeClr>
                </a:solidFill>
              </a:rPr>
              <a:t>, Hooper, Pretzel, Mendez, Villalobos, 2020, </a:t>
            </a:r>
            <a:r>
              <a:rPr lang="en-US" sz="2800" i="1" dirty="0">
                <a:solidFill>
                  <a:schemeClr val="accent1">
                    <a:lumMod val="75000"/>
                  </a:schemeClr>
                </a:solidFill>
              </a:rPr>
              <a:t>Focus on Autism and Other Developmental Disabilities</a:t>
            </a:r>
            <a:r>
              <a:rPr lang="en-US" sz="2800" dirty="0">
                <a:solidFill>
                  <a:schemeClr val="accent1">
                    <a:lumMod val="75000"/>
                  </a:schemeClr>
                </a:solidFill>
              </a:rPr>
              <a:t>). </a:t>
            </a:r>
            <a:endParaRPr lang="en-US" sz="2800" b="1" dirty="0">
              <a:solidFill>
                <a:schemeClr val="accent1">
                  <a:lumMod val="75000"/>
                </a:schemeClr>
              </a:solidFill>
            </a:endParaRPr>
          </a:p>
        </p:txBody>
      </p:sp>
      <p:pic>
        <p:nvPicPr>
          <p:cNvPr id="5" name="Picture 4">
            <a:extLst>
              <a:ext uri="{FF2B5EF4-FFF2-40B4-BE49-F238E27FC236}">
                <a16:creationId xmlns:a16="http://schemas.microsoft.com/office/drawing/2014/main" id="{4EA82D63-2BD9-9DBA-AC69-BE911BEF0710}"/>
              </a:ext>
            </a:extLst>
          </p:cNvPr>
          <p:cNvPicPr>
            <a:picLocks noChangeAspect="1"/>
          </p:cNvPicPr>
          <p:nvPr/>
        </p:nvPicPr>
        <p:blipFill rotWithShape="1">
          <a:blip r:embed="rId4"/>
          <a:srcRect l="39307" r="32938"/>
          <a:stretch/>
        </p:blipFill>
        <p:spPr>
          <a:xfrm>
            <a:off x="20" y="10"/>
            <a:ext cx="3476673" cy="6857990"/>
          </a:xfrm>
          <a:prstGeom prst="rect">
            <a:avLst/>
          </a:prstGeom>
          <a:effectLst/>
        </p:spPr>
      </p:pic>
      <p:cxnSp>
        <p:nvCxnSpPr>
          <p:cNvPr id="10" name="Straight Connector 9">
            <a:extLst>
              <a:ext uri="{FF2B5EF4-FFF2-40B4-BE49-F238E27FC236}">
                <a16:creationId xmlns:a16="http://schemas.microsoft.com/office/drawing/2014/main" id="{A7F400EE-A8A5-48AF-B4D6-291B52C6F0B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810700" y="2115117"/>
            <a:ext cx="4732020" cy="0"/>
          </a:xfrm>
          <a:prstGeom prst="line">
            <a:avLst/>
          </a:prstGeom>
          <a:ln w="19050">
            <a:solidFill>
              <a:srgbClr val="EFAE40"/>
            </a:solidFill>
          </a:ln>
        </p:spPr>
        <p:style>
          <a:lnRef idx="1">
            <a:schemeClr val="accent1"/>
          </a:lnRef>
          <a:fillRef idx="0">
            <a:schemeClr val="accent1"/>
          </a:fillRef>
          <a:effectRef idx="0">
            <a:schemeClr val="accent1"/>
          </a:effectRef>
          <a:fontRef idx="minor">
            <a:schemeClr val="tx1"/>
          </a:fontRef>
        </p:style>
      </p:cxnSp>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71470" y="40360"/>
            <a:ext cx="1772529" cy="905255"/>
          </a:xfrm>
          <a:prstGeom prst="rect">
            <a:avLst/>
          </a:prstGeom>
        </p:spPr>
      </p:pic>
    </p:spTree>
    <p:custDataLst>
      <p:tags r:id="rId1"/>
    </p:custDataLst>
    <p:extLst>
      <p:ext uri="{BB962C8B-B14F-4D97-AF65-F5344CB8AC3E}">
        <p14:creationId xmlns:p14="http://schemas.microsoft.com/office/powerpoint/2010/main" val="1181554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9275" y="17543"/>
            <a:ext cx="8042276" cy="1336956"/>
          </a:xfrm>
        </p:spPr>
        <p:txBody>
          <a:bodyPr/>
          <a:lstStyle/>
          <a:p>
            <a:pPr algn="ctr"/>
            <a:r>
              <a:rPr lang="en-US" sz="3200" b="1" dirty="0">
                <a:solidFill>
                  <a:srgbClr val="0070C0"/>
                </a:solidFill>
                <a:latin typeface="+mn-lt"/>
              </a:rPr>
              <a:t>Survey of Needs of Young NC Children with Autism (Martinez et al., 2018)</a:t>
            </a:r>
          </a:p>
        </p:txBody>
      </p:sp>
      <p:graphicFrame>
        <p:nvGraphicFramePr>
          <p:cNvPr id="5" name="Content Placeholder 2">
            <a:extLst>
              <a:ext uri="{FF2B5EF4-FFF2-40B4-BE49-F238E27FC236}">
                <a16:creationId xmlns:a16="http://schemas.microsoft.com/office/drawing/2014/main" id="{523BEB21-8518-C5CD-F1AE-3652F14024AF}"/>
              </a:ext>
            </a:extLst>
          </p:cNvPr>
          <p:cNvGraphicFramePr>
            <a:graphicFrameLocks noGrp="1"/>
          </p:cNvGraphicFramePr>
          <p:nvPr>
            <p:ph idx="1"/>
          </p:nvPr>
        </p:nvGraphicFramePr>
        <p:xfrm>
          <a:off x="126609" y="1851849"/>
          <a:ext cx="8598757" cy="4343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1825691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27B839B-9ADE-406B-8590-F1CAEDED45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45">
            <a:extLst>
              <a:ext uri="{FF2B5EF4-FFF2-40B4-BE49-F238E27FC236}">
                <a16:creationId xmlns:a16="http://schemas.microsoft.com/office/drawing/2014/main" id="{CFE45BF0-46DB-408C-B5F7-7B11716805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307282" y="1022350"/>
            <a:ext cx="532209"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46">
            <a:extLst>
              <a:ext uri="{FF2B5EF4-FFF2-40B4-BE49-F238E27FC236}">
                <a16:creationId xmlns:a16="http://schemas.microsoft.com/office/drawing/2014/main" id="{2AEBC8F2-97B1-41B4-93F1-2D289E197F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307282" y="837744"/>
            <a:ext cx="302419"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47">
            <a:extLst>
              <a:ext uri="{FF2B5EF4-FFF2-40B4-BE49-F238E27FC236}">
                <a16:creationId xmlns:a16="http://schemas.microsoft.com/office/drawing/2014/main" id="{472E3A19-F5D5-48FC-BB9C-48C2F68F59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83495" y="640894"/>
            <a:ext cx="126206"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44">
            <a:extLst>
              <a:ext uri="{FF2B5EF4-FFF2-40B4-BE49-F238E27FC236}">
                <a16:creationId xmlns:a16="http://schemas.microsoft.com/office/drawing/2014/main" id="{7A62E32F-BB65-43A8-8EB5-92346890E5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8417402" y="635716"/>
            <a:ext cx="246459"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Rectangle 17">
            <a:extLst>
              <a:ext uri="{FF2B5EF4-FFF2-40B4-BE49-F238E27FC236}">
                <a16:creationId xmlns:a16="http://schemas.microsoft.com/office/drawing/2014/main" id="{14E91B64-9FCC-451E-AFB4-A827D63293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83041" y="635715"/>
            <a:ext cx="8180897"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833774" y="675593"/>
            <a:ext cx="7945059" cy="1212102"/>
          </a:xfrm>
        </p:spPr>
        <p:txBody>
          <a:bodyPr>
            <a:normAutofit/>
          </a:bodyPr>
          <a:lstStyle/>
          <a:p>
            <a:r>
              <a:rPr lang="en-US" sz="3500" b="1" dirty="0">
                <a:solidFill>
                  <a:srgbClr val="FFFFFF"/>
                </a:solidFill>
                <a:latin typeface="+mn-lt"/>
              </a:rPr>
              <a:t>Focus Group Results: Many Barriers</a:t>
            </a:r>
          </a:p>
        </p:txBody>
      </p:sp>
      <p:sp>
        <p:nvSpPr>
          <p:cNvPr id="3" name="Content Placeholder 2"/>
          <p:cNvSpPr>
            <a:spLocks noGrp="1"/>
          </p:cNvSpPr>
          <p:nvPr>
            <p:ph idx="1"/>
          </p:nvPr>
        </p:nvSpPr>
        <p:spPr>
          <a:xfrm>
            <a:off x="905866" y="2332565"/>
            <a:ext cx="8069322" cy="5161150"/>
          </a:xfrm>
        </p:spPr>
        <p:txBody>
          <a:bodyPr anchor="ctr">
            <a:noAutofit/>
          </a:bodyPr>
          <a:lstStyle/>
          <a:p>
            <a:pPr lvl="1"/>
            <a:r>
              <a:rPr lang="en-US" sz="2800" dirty="0"/>
              <a:t>Not knowing who/where to go </a:t>
            </a:r>
          </a:p>
          <a:p>
            <a:pPr lvl="1"/>
            <a:r>
              <a:rPr lang="en-US" sz="2800" dirty="0"/>
              <a:t>Conflicting advice</a:t>
            </a:r>
          </a:p>
          <a:p>
            <a:pPr lvl="1"/>
            <a:r>
              <a:rPr lang="en-US" sz="2800" dirty="0"/>
              <a:t>Disagreements within and outside the family</a:t>
            </a:r>
          </a:p>
          <a:p>
            <a:pPr lvl="1"/>
            <a:r>
              <a:rPr lang="en-US" sz="2800" dirty="0"/>
              <a:t>Uncertainty or “denial” (as described by family)</a:t>
            </a:r>
          </a:p>
          <a:p>
            <a:pPr lvl="1"/>
            <a:r>
              <a:rPr lang="en-US" sz="2800" dirty="0"/>
              <a:t>Moving through multiple providers to get answers</a:t>
            </a:r>
          </a:p>
          <a:p>
            <a:pPr lvl="1"/>
            <a:r>
              <a:rPr lang="en-US" sz="2800" dirty="0"/>
              <a:t>Limited resources </a:t>
            </a:r>
          </a:p>
          <a:p>
            <a:pPr lvl="1"/>
            <a:r>
              <a:rPr lang="en-US" sz="2800" dirty="0"/>
              <a:t>Negative experiences with some providers </a:t>
            </a:r>
          </a:p>
          <a:p>
            <a:pPr lvl="1"/>
            <a:r>
              <a:rPr lang="en-US" sz="2800" dirty="0"/>
              <a:t>Family and cultural beliefs</a:t>
            </a:r>
          </a:p>
          <a:p>
            <a:pPr lvl="1"/>
            <a:r>
              <a:rPr lang="en-US" sz="2800" b="1" dirty="0"/>
              <a:t>Biggest overall issue was need for “navigators” and “model” to guide family throughout process</a:t>
            </a:r>
            <a:r>
              <a:rPr lang="en-US" sz="2800" dirty="0"/>
              <a:t>.</a:t>
            </a:r>
          </a:p>
          <a:p>
            <a:pPr lvl="1"/>
            <a:endParaRPr lang="en-US" sz="2500" dirty="0">
              <a:solidFill>
                <a:schemeClr val="accent1">
                  <a:lumMod val="75000"/>
                </a:schemeClr>
              </a:solidFill>
            </a:endParaRPr>
          </a:p>
          <a:p>
            <a:pPr lvl="1"/>
            <a:endParaRPr lang="en-US" sz="2500" dirty="0">
              <a:solidFill>
                <a:schemeClr val="accent1">
                  <a:lumMod val="75000"/>
                </a:schemeClr>
              </a:solidFill>
            </a:endParaRPr>
          </a:p>
        </p:txBody>
      </p:sp>
    </p:spTree>
    <p:extLst>
      <p:ext uri="{BB962C8B-B14F-4D97-AF65-F5344CB8AC3E}">
        <p14:creationId xmlns:p14="http://schemas.microsoft.com/office/powerpoint/2010/main" val="12286583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1" name="Rectangle 27">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286"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Smiling doctor examining smiling baby">
            <a:extLst>
              <a:ext uri="{FF2B5EF4-FFF2-40B4-BE49-F238E27FC236}">
                <a16:creationId xmlns:a16="http://schemas.microsoft.com/office/drawing/2014/main" id="{38DF1B6E-BFC1-C3A3-B5C9-61E6D47710D2}"/>
              </a:ext>
            </a:extLst>
          </p:cNvPr>
          <p:cNvPicPr>
            <a:picLocks noChangeAspect="1"/>
          </p:cNvPicPr>
          <p:nvPr/>
        </p:nvPicPr>
        <p:blipFill rotWithShape="1">
          <a:blip r:embed="rId3"/>
          <a:srcRect l="3214" r="26198" b="-1"/>
          <a:stretch/>
        </p:blipFill>
        <p:spPr>
          <a:xfrm>
            <a:off x="1891767" y="10"/>
            <a:ext cx="7252231" cy="6857990"/>
          </a:xfrm>
          <a:prstGeom prst="rect">
            <a:avLst/>
          </a:prstGeom>
        </p:spPr>
      </p:pic>
      <p:sp>
        <p:nvSpPr>
          <p:cNvPr id="30" name="Rectangle 29">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542696"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54743" y="10"/>
            <a:ext cx="3810059" cy="2265037"/>
          </a:xfrm>
        </p:spPr>
        <p:txBody>
          <a:bodyPr>
            <a:normAutofit/>
          </a:bodyPr>
          <a:lstStyle/>
          <a:p>
            <a:r>
              <a:rPr lang="en-US" sz="3200" b="1">
                <a:solidFill>
                  <a:schemeClr val="accent1">
                    <a:lumMod val="75000"/>
                  </a:schemeClr>
                </a:solidFill>
                <a:latin typeface="+mn-lt"/>
              </a:rPr>
              <a:t>Why Focus on Family Navigation Now?</a:t>
            </a:r>
          </a:p>
        </p:txBody>
      </p:sp>
      <p:sp>
        <p:nvSpPr>
          <p:cNvPr id="3" name="Content Placeholder 2"/>
          <p:cNvSpPr>
            <a:spLocks noGrp="1"/>
          </p:cNvSpPr>
          <p:nvPr>
            <p:ph idx="1"/>
          </p:nvPr>
        </p:nvSpPr>
        <p:spPr>
          <a:xfrm>
            <a:off x="-2" y="1885070"/>
            <a:ext cx="3964803" cy="5155809"/>
          </a:xfrm>
        </p:spPr>
        <p:txBody>
          <a:bodyPr>
            <a:normAutofit/>
          </a:bodyPr>
          <a:lstStyle/>
          <a:p>
            <a:r>
              <a:rPr lang="en-US" sz="2600" dirty="0"/>
              <a:t>Medical Home model is key to future</a:t>
            </a:r>
          </a:p>
          <a:p>
            <a:pPr marL="0" indent="0">
              <a:buNone/>
            </a:pPr>
            <a:endParaRPr lang="en-US" sz="2600" dirty="0"/>
          </a:p>
          <a:p>
            <a:r>
              <a:rPr lang="en-US" sz="2600" dirty="0"/>
              <a:t>Upcoming Medicaid transformation opportunities for family navigation</a:t>
            </a:r>
          </a:p>
          <a:p>
            <a:pPr marL="0" indent="0">
              <a:buNone/>
            </a:pPr>
            <a:endParaRPr lang="en-US" sz="2600" dirty="0"/>
          </a:p>
          <a:p>
            <a:r>
              <a:rPr lang="en-US" sz="2600" dirty="0"/>
              <a:t>Current family navigation work in NC</a:t>
            </a:r>
          </a:p>
          <a:p>
            <a:endParaRPr lang="en-US" sz="1700" dirty="0"/>
          </a:p>
          <a:p>
            <a:endParaRPr lang="en-US" sz="1700" dirty="0"/>
          </a:p>
        </p:txBody>
      </p:sp>
    </p:spTree>
    <p:extLst>
      <p:ext uri="{BB962C8B-B14F-4D97-AF65-F5344CB8AC3E}">
        <p14:creationId xmlns:p14="http://schemas.microsoft.com/office/powerpoint/2010/main" val="28905971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1AEB8A9-B768-4E30-BA55-D919E66873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00" y="-2"/>
            <a:ext cx="3052451" cy="685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p:cNvSpPr>
            <a:spLocks noGrp="1"/>
          </p:cNvSpPr>
          <p:nvPr>
            <p:ph type="title"/>
          </p:nvPr>
        </p:nvSpPr>
        <p:spPr>
          <a:xfrm>
            <a:off x="482600" y="640080"/>
            <a:ext cx="2322320" cy="5613236"/>
          </a:xfrm>
        </p:spPr>
        <p:txBody>
          <a:bodyPr anchor="ctr">
            <a:normAutofit/>
          </a:bodyPr>
          <a:lstStyle/>
          <a:p>
            <a:r>
              <a:rPr lang="en-US" b="1" dirty="0">
                <a:solidFill>
                  <a:srgbClr val="FFFFFF"/>
                </a:solidFill>
                <a:latin typeface="+mn-lt"/>
              </a:rPr>
              <a:t>Navigation Guide Steering Committee</a:t>
            </a:r>
          </a:p>
        </p:txBody>
      </p:sp>
      <p:sp>
        <p:nvSpPr>
          <p:cNvPr id="3" name="Content Placeholder 2"/>
          <p:cNvSpPr>
            <a:spLocks noGrp="1"/>
          </p:cNvSpPr>
          <p:nvPr>
            <p:ph idx="1"/>
          </p:nvPr>
        </p:nvSpPr>
        <p:spPr>
          <a:xfrm>
            <a:off x="3044950" y="126609"/>
            <a:ext cx="6099049" cy="5392365"/>
          </a:xfrm>
        </p:spPr>
        <p:txBody>
          <a:bodyPr anchor="ctr">
            <a:normAutofit/>
          </a:bodyPr>
          <a:lstStyle/>
          <a:p>
            <a:r>
              <a:rPr lang="en-US" sz="2800" dirty="0">
                <a:solidFill>
                  <a:schemeClr val="accent1">
                    <a:lumMod val="75000"/>
                  </a:schemeClr>
                </a:solidFill>
              </a:rPr>
              <a:t>Included representatives from NC agencies providing navigation/care coordination for young children (birth to five) with disabilities.</a:t>
            </a:r>
          </a:p>
          <a:p>
            <a:endParaRPr lang="en-US" sz="2800" dirty="0">
              <a:solidFill>
                <a:schemeClr val="accent1">
                  <a:lumMod val="75000"/>
                </a:schemeClr>
              </a:solidFill>
            </a:endParaRPr>
          </a:p>
          <a:p>
            <a:r>
              <a:rPr lang="en-US" sz="2800" dirty="0">
                <a:solidFill>
                  <a:schemeClr val="accent1">
                    <a:lumMod val="75000"/>
                  </a:schemeClr>
                </a:solidFill>
              </a:rPr>
              <a:t>Included diverse family members of individuals with disabilities</a:t>
            </a:r>
          </a:p>
          <a:p>
            <a:endParaRPr lang="en-US" sz="2800" dirty="0">
              <a:solidFill>
                <a:schemeClr val="accent1">
                  <a:lumMod val="75000"/>
                </a:schemeClr>
              </a:solidFill>
            </a:endParaRPr>
          </a:p>
          <a:p>
            <a:r>
              <a:rPr lang="en-US" sz="2800" dirty="0">
                <a:solidFill>
                  <a:schemeClr val="accent1">
                    <a:lumMod val="75000"/>
                  </a:schemeClr>
                </a:solidFill>
              </a:rPr>
              <a:t>Committee met monthly for 2 years</a:t>
            </a:r>
            <a:r>
              <a:rPr lang="en-US" sz="2600" dirty="0">
                <a:solidFill>
                  <a:schemeClr val="accent1">
                    <a:lumMod val="75000"/>
                  </a:schemeClr>
                </a:solidFill>
              </a:rPr>
              <a:t>.  </a:t>
            </a:r>
          </a:p>
        </p:txBody>
      </p:sp>
      <p:pic>
        <p:nvPicPr>
          <p:cNvPr id="4" name="Picture 3">
            <a:extLst>
              <a:ext uri="{FF2B5EF4-FFF2-40B4-BE49-F238E27FC236}">
                <a16:creationId xmlns:a16="http://schemas.microsoft.com/office/drawing/2014/main" id="{AB4DEF46-0BBA-2134-588A-C90CDFD4153D}"/>
              </a:ext>
            </a:extLst>
          </p:cNvPr>
          <p:cNvPicPr>
            <a:picLocks noChangeAspect="1"/>
          </p:cNvPicPr>
          <p:nvPr/>
        </p:nvPicPr>
        <p:blipFill>
          <a:blip r:embed="rId3"/>
          <a:stretch>
            <a:fillRect/>
          </a:stretch>
        </p:blipFill>
        <p:spPr>
          <a:xfrm>
            <a:off x="3535051" y="5518974"/>
            <a:ext cx="5170677" cy="1072914"/>
          </a:xfrm>
          <a:prstGeom prst="rect">
            <a:avLst/>
          </a:prstGeom>
        </p:spPr>
      </p:pic>
    </p:spTree>
    <p:extLst>
      <p:ext uri="{BB962C8B-B14F-4D97-AF65-F5344CB8AC3E}">
        <p14:creationId xmlns:p14="http://schemas.microsoft.com/office/powerpoint/2010/main" val="89223704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CC41C832A1BD04BB3FF44F341386F94" ma:contentTypeVersion="6" ma:contentTypeDescription="Create a new document." ma:contentTypeScope="" ma:versionID="a03e35f2609aeff224770c030fcc68fe">
  <xsd:schema xmlns:xsd="http://www.w3.org/2001/XMLSchema" xmlns:xs="http://www.w3.org/2001/XMLSchema" xmlns:p="http://schemas.microsoft.com/office/2006/metadata/properties" xmlns:ns2="c3cc1f06-406e-4b45-9792-53c038f226a1" xmlns:ns3="0ed335bd-b313-492b-97f9-7213e37999bb" targetNamespace="http://schemas.microsoft.com/office/2006/metadata/properties" ma:root="true" ma:fieldsID="d933e31d20419957f670edd2d926695a" ns2:_="" ns3:_="">
    <xsd:import namespace="c3cc1f06-406e-4b45-9792-53c038f226a1"/>
    <xsd:import namespace="0ed335bd-b313-492b-97f9-7213e37999bb"/>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3cc1f06-406e-4b45-9792-53c038f226a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ed335bd-b313-492b-97f9-7213e37999bb"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0DF096C-8201-43B0-B531-820693D4F5C6}">
  <ds:schemaRefs>
    <ds:schemaRef ds:uri="0ed335bd-b313-492b-97f9-7213e37999bb"/>
    <ds:schemaRef ds:uri="c3cc1f06-406e-4b45-9792-53c038f226a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10A39C1B-AD7A-43E4-A7BC-1F476AB790C5}">
  <ds:schemaRefs>
    <ds:schemaRef ds:uri="http://schemas.microsoft.com/sharepoint/v3/contenttype/forms"/>
  </ds:schemaRefs>
</ds:datastoreItem>
</file>

<file path=customXml/itemProps3.xml><?xml version="1.0" encoding="utf-8"?>
<ds:datastoreItem xmlns:ds="http://schemas.openxmlformats.org/officeDocument/2006/customXml" ds:itemID="{1DC5A087-582C-4FAA-81A6-106F297B0A11}">
  <ds:schemaRefs>
    <ds:schemaRef ds:uri="http://schemas.microsoft.com/office/2006/metadata/properties"/>
    <ds:schemaRef ds:uri="0ed335bd-b313-492b-97f9-7213e37999bb"/>
    <ds:schemaRef ds:uri="http://purl.org/dc/terms/"/>
    <ds:schemaRef ds:uri="c3cc1f06-406e-4b45-9792-53c038f226a1"/>
    <ds:schemaRef ds:uri="http://schemas.microsoft.com/office/2006/documentManagement/types"/>
    <ds:schemaRef ds:uri="http://schemas.microsoft.com/office/infopath/2007/PartnerControls"/>
    <ds:schemaRef ds:uri="http://purl.org/dc/elements/1.1/"/>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2048</TotalTime>
  <Words>1390</Words>
  <Application>Microsoft Office PowerPoint</Application>
  <PresentationFormat>On-screen Show (4:3)</PresentationFormat>
  <Paragraphs>112</Paragraphs>
  <Slides>13</Slides>
  <Notes>12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Calibri</vt:lpstr>
      <vt:lpstr>Calibri Light</vt:lpstr>
      <vt:lpstr>Office Theme</vt:lpstr>
      <vt:lpstr>NC Navigating Care  Family Navigation Model &amp; Guide Working with Families with Children with Disabilities   Presented by:   </vt:lpstr>
      <vt:lpstr> Please sign in by putting your name, organization, and  role/position in the chat   Leave your video on, if possible   Please keep microphones on MUTE   Raise hand for questions/comments    </vt:lpstr>
      <vt:lpstr>Today’s Purpose and Agenda</vt:lpstr>
      <vt:lpstr>North Carolina Navigating Care Team (HRSA #H6MMC33235)</vt:lpstr>
      <vt:lpstr>Current Project Built on Work of  Previous HRSA Project (H6MMC26248)</vt:lpstr>
      <vt:lpstr>Survey of Needs of Young NC Children with Autism (Martinez et al., 2018)</vt:lpstr>
      <vt:lpstr>Focus Group Results: Many Barriers</vt:lpstr>
      <vt:lpstr>Why Focus on Family Navigation Now?</vt:lpstr>
      <vt:lpstr>Navigation Guide Steering Committee</vt:lpstr>
      <vt:lpstr>Principles of the Navigation Guide</vt:lpstr>
      <vt:lpstr>Gated Guiding Questions &amp; Process</vt:lpstr>
      <vt:lpstr>ACTIVITY:  FINDING RESOURCES (Q3) </vt:lpstr>
      <vt:lpstr>Questions or Comments?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DOES IT MEAN TO BE A DEMENTIA FRIENDLY COMMUNITY?</dc:title>
  <dc:creator>Norris, Tamara H</dc:creator>
  <cp:lastModifiedBy>Anderson, John</cp:lastModifiedBy>
  <cp:revision>78</cp:revision>
  <cp:lastPrinted>2016-10-04T02:10:27Z</cp:lastPrinted>
  <dcterms:modified xsi:type="dcterms:W3CDTF">2023-09-20T18:46:50Z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0x0101008CC41C832A1BD04BB3FF44F341386F94</vt:lpwstr>
  </property>
</Properties>
</file>