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4"/>
  </p:sldMasterIdLst>
  <p:notesMasterIdLst>
    <p:notesMasterId r:id="rId18"/>
  </p:notesMasterIdLst>
  <p:handoutMasterIdLst>
    <p:handoutMasterId r:id="rId19"/>
  </p:handoutMasterIdLst>
  <p:sldIdLst>
    <p:sldId id="263" r:id="rId5"/>
    <p:sldId id="341" r:id="rId6"/>
    <p:sldId id="330" r:id="rId7"/>
    <p:sldId id="295" r:id="rId8"/>
    <p:sldId id="331" r:id="rId9"/>
    <p:sldId id="333" r:id="rId10"/>
    <p:sldId id="336" r:id="rId11"/>
    <p:sldId id="338" r:id="rId12"/>
    <p:sldId id="300" r:id="rId13"/>
    <p:sldId id="323" r:id="rId14"/>
    <p:sldId id="313" r:id="rId15"/>
    <p:sldId id="340" r:id="rId16"/>
    <p:sldId id="342" r:id="rId17"/>
  </p:sldIdLst>
  <p:sldSz cx="9144000" cy="6858000" type="screen4x3"/>
  <p:notesSz cx="7053263" cy="93091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3792" autoAdjust="0"/>
  </p:normalViewPr>
  <p:slideViewPr>
    <p:cSldViewPr snapToGrid="0">
      <p:cViewPr varScale="1">
        <p:scale>
          <a:sx n="81" d="100"/>
          <a:sy n="81" d="100"/>
        </p:scale>
        <p:origin x="1464" y="53"/>
      </p:cViewPr>
      <p:guideLst>
        <p:guide orient="horz" pos="2160"/>
        <p:guide pos="2880"/>
      </p:guideLst>
    </p:cSldViewPr>
  </p:slideViewPr>
  <p:notesTextViewPr>
    <p:cViewPr>
      <p:scale>
        <a:sx n="1" d="1"/>
        <a:sy n="1" d="1"/>
      </p:scale>
      <p:origin x="0" y="0"/>
    </p:cViewPr>
  </p:notesTextViewPr>
  <p:sorterViewPr>
    <p:cViewPr varScale="1">
      <p:scale>
        <a:sx n="1" d="1"/>
        <a:sy n="1" d="1"/>
      </p:scale>
      <p:origin x="0" y="-2900"/>
    </p:cViewPr>
  </p:sorterViewPr>
  <p:notesViewPr>
    <p:cSldViewPr snapToGrid="0">
      <p:cViewPr>
        <p:scale>
          <a:sx n="80" d="100"/>
          <a:sy n="80" d="100"/>
        </p:scale>
        <p:origin x="2016" y="-13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Williams" userId="488dd51b5048d4aa" providerId="LiveId" clId="{845C5AE4-C608-4534-9BCD-1AF60898FEEB}"/>
    <pc:docChg chg="undo custSel addSld delSld">
      <pc:chgData name="Julie Williams" userId="488dd51b5048d4aa" providerId="LiveId" clId="{845C5AE4-C608-4534-9BCD-1AF60898FEEB}" dt="2023-08-30T20:34:23.513" v="4" actId="47"/>
      <pc:docMkLst>
        <pc:docMk/>
      </pc:docMkLst>
      <pc:sldChg chg="add del">
        <pc:chgData name="Julie Williams" userId="488dd51b5048d4aa" providerId="LiveId" clId="{845C5AE4-C608-4534-9BCD-1AF60898FEEB}" dt="2023-08-30T20:34:23.513" v="4" actId="47"/>
        <pc:sldMkLst>
          <pc:docMk/>
          <pc:sldMk cId="2308082264" sldId="326"/>
        </pc:sldMkLst>
      </pc:sldChg>
      <pc:sldChg chg="del">
        <pc:chgData name="Julie Williams" userId="488dd51b5048d4aa" providerId="LiveId" clId="{845C5AE4-C608-4534-9BCD-1AF60898FEEB}" dt="2023-08-30T20:34:23.513" v="4" actId="47"/>
        <pc:sldMkLst>
          <pc:docMk/>
          <pc:sldMk cId="1844869505" sldId="327"/>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icontext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dgm:fillClrLst>
    <dgm:linClrLst meth="repeat">
      <a:schemeClr val="lt1">
        <a:alpha val="0"/>
      </a:schemeClr>
    </dgm:linClrLst>
    <dgm:effectClrLst/>
    <dgm:txLinClrLst/>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578626-45AF-4DDA-9FBA-75E16CB9BCF6}" type="doc">
      <dgm:prSet loTypeId="urn:microsoft.com/office/officeart/2018/2/layout/IconVerticalSolidList" loCatId="icon" qsTypeId="urn:microsoft.com/office/officeart/2005/8/quickstyle/simple1" qsCatId="simple" csTypeId="urn:microsoft.com/office/officeart/2018/5/colors/Iconchunking_neutralicontext_accent5_2" csCatId="accent5" phldr="1"/>
      <dgm:spPr/>
      <dgm:t>
        <a:bodyPr/>
        <a:lstStyle/>
        <a:p>
          <a:endParaRPr lang="en-US"/>
        </a:p>
      </dgm:t>
    </dgm:pt>
    <dgm:pt modelId="{77E85B56-D612-43A3-9404-B8E0AC688A8E}">
      <dgm:prSet custT="1"/>
      <dgm:spPr/>
      <dgm:t>
        <a:bodyPr/>
        <a:lstStyle/>
        <a:p>
          <a:pPr>
            <a:lnSpc>
              <a:spcPct val="100000"/>
            </a:lnSpc>
          </a:pPr>
          <a:r>
            <a:rPr lang="en-US" sz="2400"/>
            <a:t>Introduce NC Navigating Care Team</a:t>
          </a:r>
        </a:p>
      </dgm:t>
    </dgm:pt>
    <dgm:pt modelId="{942621B1-A0D7-48D5-BA3D-72FABF44EAC1}" type="parTrans" cxnId="{D682BC95-86B9-4502-A49D-1F5EDBA70C91}">
      <dgm:prSet/>
      <dgm:spPr/>
      <dgm:t>
        <a:bodyPr/>
        <a:lstStyle/>
        <a:p>
          <a:endParaRPr lang="en-US"/>
        </a:p>
      </dgm:t>
    </dgm:pt>
    <dgm:pt modelId="{C7204DEF-BE88-419E-83FD-E5663BC7076C}" type="sibTrans" cxnId="{D682BC95-86B9-4502-A49D-1F5EDBA70C91}">
      <dgm:prSet/>
      <dgm:spPr/>
      <dgm:t>
        <a:bodyPr/>
        <a:lstStyle/>
        <a:p>
          <a:endParaRPr lang="en-US"/>
        </a:p>
      </dgm:t>
    </dgm:pt>
    <dgm:pt modelId="{F6164556-07F7-4787-804E-EA0566177903}">
      <dgm:prSet custT="1"/>
      <dgm:spPr/>
      <dgm:t>
        <a:bodyPr/>
        <a:lstStyle/>
        <a:p>
          <a:pPr>
            <a:lnSpc>
              <a:spcPct val="100000"/>
            </a:lnSpc>
          </a:pPr>
          <a:r>
            <a:rPr lang="en-US" sz="2300" dirty="0"/>
            <a:t>Provide Background Information on “Family Navigation”</a:t>
          </a:r>
        </a:p>
      </dgm:t>
    </dgm:pt>
    <dgm:pt modelId="{16716B81-BA23-4A72-AEBC-51B91BE9572F}" type="parTrans" cxnId="{EF6404AF-5C9B-473C-AFD3-C9087FA81687}">
      <dgm:prSet/>
      <dgm:spPr/>
      <dgm:t>
        <a:bodyPr/>
        <a:lstStyle/>
        <a:p>
          <a:endParaRPr lang="en-US"/>
        </a:p>
      </dgm:t>
    </dgm:pt>
    <dgm:pt modelId="{BB0AFCB4-58AC-4DB8-99C1-1B109245E370}" type="sibTrans" cxnId="{EF6404AF-5C9B-473C-AFD3-C9087FA81687}">
      <dgm:prSet/>
      <dgm:spPr/>
      <dgm:t>
        <a:bodyPr/>
        <a:lstStyle/>
        <a:p>
          <a:endParaRPr lang="en-US"/>
        </a:p>
      </dgm:t>
    </dgm:pt>
    <dgm:pt modelId="{5DF5F42C-3C9B-42A5-B5FA-8E55B5DEBF52}">
      <dgm:prSet custT="1"/>
      <dgm:spPr/>
      <dgm:t>
        <a:bodyPr/>
        <a:lstStyle/>
        <a:p>
          <a:pPr>
            <a:lnSpc>
              <a:spcPct val="100000"/>
            </a:lnSpc>
          </a:pPr>
          <a:r>
            <a:rPr lang="en-US" sz="2400" dirty="0"/>
            <a:t>Describe Development of the Guide</a:t>
          </a:r>
        </a:p>
      </dgm:t>
    </dgm:pt>
    <dgm:pt modelId="{8AA1C9F9-7DC2-4EBC-818C-931DDA11CD00}" type="parTrans" cxnId="{E8D53157-8656-4139-99AD-71B30A350868}">
      <dgm:prSet/>
      <dgm:spPr/>
      <dgm:t>
        <a:bodyPr/>
        <a:lstStyle/>
        <a:p>
          <a:endParaRPr lang="en-US"/>
        </a:p>
      </dgm:t>
    </dgm:pt>
    <dgm:pt modelId="{08921D74-91EB-49FE-80AC-B830117BFB38}" type="sibTrans" cxnId="{E8D53157-8656-4139-99AD-71B30A350868}">
      <dgm:prSet/>
      <dgm:spPr/>
      <dgm:t>
        <a:bodyPr/>
        <a:lstStyle/>
        <a:p>
          <a:endParaRPr lang="en-US"/>
        </a:p>
      </dgm:t>
    </dgm:pt>
    <dgm:pt modelId="{CF27000C-A721-42CC-8216-332DEE9B2D11}">
      <dgm:prSet custT="1"/>
      <dgm:spPr/>
      <dgm:t>
        <a:bodyPr/>
        <a:lstStyle/>
        <a:p>
          <a:pPr>
            <a:lnSpc>
              <a:spcPct val="100000"/>
            </a:lnSpc>
          </a:pPr>
          <a:r>
            <a:rPr lang="en-US" sz="2300"/>
            <a:t>Overview of Family Navigation Model &amp; Guide</a:t>
          </a:r>
        </a:p>
      </dgm:t>
    </dgm:pt>
    <dgm:pt modelId="{5F08EAE7-BC3E-4B08-8F5C-2252FA91CA70}" type="parTrans" cxnId="{C03A00C3-CF69-4694-8E96-0A5D9CEE01BB}">
      <dgm:prSet/>
      <dgm:spPr/>
      <dgm:t>
        <a:bodyPr/>
        <a:lstStyle/>
        <a:p>
          <a:endParaRPr lang="en-US"/>
        </a:p>
      </dgm:t>
    </dgm:pt>
    <dgm:pt modelId="{03D09F77-BD8E-4982-8357-8C04EEEA199F}" type="sibTrans" cxnId="{C03A00C3-CF69-4694-8E96-0A5D9CEE01BB}">
      <dgm:prSet/>
      <dgm:spPr/>
      <dgm:t>
        <a:bodyPr/>
        <a:lstStyle/>
        <a:p>
          <a:endParaRPr lang="en-US"/>
        </a:p>
      </dgm:t>
    </dgm:pt>
    <dgm:pt modelId="{7894FFB4-48B1-42F1-9881-ACBDCD38D959}" type="pres">
      <dgm:prSet presAssocID="{CD578626-45AF-4DDA-9FBA-75E16CB9BCF6}" presName="root" presStyleCnt="0">
        <dgm:presLayoutVars>
          <dgm:dir/>
          <dgm:resizeHandles val="exact"/>
        </dgm:presLayoutVars>
      </dgm:prSet>
      <dgm:spPr/>
    </dgm:pt>
    <dgm:pt modelId="{DB870935-6D47-4A51-AFB8-9BAE735991F4}" type="pres">
      <dgm:prSet presAssocID="{77E85B56-D612-43A3-9404-B8E0AC688A8E}" presName="compNode" presStyleCnt="0"/>
      <dgm:spPr/>
    </dgm:pt>
    <dgm:pt modelId="{F7DD1E24-9CA0-4451-9F95-DC8C24111032}" type="pres">
      <dgm:prSet presAssocID="{77E85B56-D612-43A3-9404-B8E0AC688A8E}" presName="bgRect" presStyleLbl="bgShp" presStyleIdx="0" presStyleCnt="4"/>
      <dgm:spPr/>
    </dgm:pt>
    <dgm:pt modelId="{8EE64546-C62E-4971-B237-2A99E05D03CD}" type="pres">
      <dgm:prSet presAssocID="{77E85B56-D612-43A3-9404-B8E0AC688A8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56A923DF-1199-4280-97FF-44DAEE94BF83}" type="pres">
      <dgm:prSet presAssocID="{77E85B56-D612-43A3-9404-B8E0AC688A8E}" presName="spaceRect" presStyleCnt="0"/>
      <dgm:spPr/>
    </dgm:pt>
    <dgm:pt modelId="{31285326-6F75-4464-8443-6573E180F412}" type="pres">
      <dgm:prSet presAssocID="{77E85B56-D612-43A3-9404-B8E0AC688A8E}" presName="parTx" presStyleLbl="revTx" presStyleIdx="0" presStyleCnt="4">
        <dgm:presLayoutVars>
          <dgm:chMax val="0"/>
          <dgm:chPref val="0"/>
        </dgm:presLayoutVars>
      </dgm:prSet>
      <dgm:spPr/>
    </dgm:pt>
    <dgm:pt modelId="{9A0B697E-FEBE-41FB-BA31-290666992CA2}" type="pres">
      <dgm:prSet presAssocID="{C7204DEF-BE88-419E-83FD-E5663BC7076C}" presName="sibTrans" presStyleCnt="0"/>
      <dgm:spPr/>
    </dgm:pt>
    <dgm:pt modelId="{B44D7730-5FC5-4037-B8F0-26F05DFE7365}" type="pres">
      <dgm:prSet presAssocID="{F6164556-07F7-4787-804E-EA0566177903}" presName="compNode" presStyleCnt="0"/>
      <dgm:spPr/>
    </dgm:pt>
    <dgm:pt modelId="{B20105C7-057F-41B9-8262-DD6D24A64369}" type="pres">
      <dgm:prSet presAssocID="{F6164556-07F7-4787-804E-EA0566177903}" presName="bgRect" presStyleLbl="bgShp" presStyleIdx="1" presStyleCnt="4"/>
      <dgm:spPr/>
    </dgm:pt>
    <dgm:pt modelId="{9A050598-D8D9-434C-B0A1-0DBA6D05D943}" type="pres">
      <dgm:prSet presAssocID="{F6164556-07F7-4787-804E-EA056617790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p compass"/>
        </a:ext>
      </dgm:extLst>
    </dgm:pt>
    <dgm:pt modelId="{54421806-F848-4E5E-9A2E-16411B86BFD0}" type="pres">
      <dgm:prSet presAssocID="{F6164556-07F7-4787-804E-EA0566177903}" presName="spaceRect" presStyleCnt="0"/>
      <dgm:spPr/>
    </dgm:pt>
    <dgm:pt modelId="{98093644-DDE6-4735-88AD-260D2B035DE6}" type="pres">
      <dgm:prSet presAssocID="{F6164556-07F7-4787-804E-EA0566177903}" presName="parTx" presStyleLbl="revTx" presStyleIdx="1" presStyleCnt="4">
        <dgm:presLayoutVars>
          <dgm:chMax val="0"/>
          <dgm:chPref val="0"/>
        </dgm:presLayoutVars>
      </dgm:prSet>
      <dgm:spPr/>
    </dgm:pt>
    <dgm:pt modelId="{D0A9087D-37ED-47B0-9EED-AADC35A51D62}" type="pres">
      <dgm:prSet presAssocID="{BB0AFCB4-58AC-4DB8-99C1-1B109245E370}" presName="sibTrans" presStyleCnt="0"/>
      <dgm:spPr/>
    </dgm:pt>
    <dgm:pt modelId="{FF5DB7F3-66A9-4D7C-A596-EDF0DDB069C0}" type="pres">
      <dgm:prSet presAssocID="{5DF5F42C-3C9B-42A5-B5FA-8E55B5DEBF52}" presName="compNode" presStyleCnt="0"/>
      <dgm:spPr/>
    </dgm:pt>
    <dgm:pt modelId="{193CBB5B-1553-4DAA-B241-D2C09A8857FB}" type="pres">
      <dgm:prSet presAssocID="{5DF5F42C-3C9B-42A5-B5FA-8E55B5DEBF52}" presName="bgRect" presStyleLbl="bgShp" presStyleIdx="2" presStyleCnt="4"/>
      <dgm:spPr/>
    </dgm:pt>
    <dgm:pt modelId="{265B49DF-7E02-4BDB-AB33-074BA6745E23}" type="pres">
      <dgm:prSet presAssocID="{5DF5F42C-3C9B-42A5-B5FA-8E55B5DEBF5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ierarchy"/>
        </a:ext>
      </dgm:extLst>
    </dgm:pt>
    <dgm:pt modelId="{3F96AEDB-93F8-4F2D-9BB9-D68192BB7228}" type="pres">
      <dgm:prSet presAssocID="{5DF5F42C-3C9B-42A5-B5FA-8E55B5DEBF52}" presName="spaceRect" presStyleCnt="0"/>
      <dgm:spPr/>
    </dgm:pt>
    <dgm:pt modelId="{0B62FD6E-AA07-414F-B55E-847DEE0E768D}" type="pres">
      <dgm:prSet presAssocID="{5DF5F42C-3C9B-42A5-B5FA-8E55B5DEBF52}" presName="parTx" presStyleLbl="revTx" presStyleIdx="2" presStyleCnt="4">
        <dgm:presLayoutVars>
          <dgm:chMax val="0"/>
          <dgm:chPref val="0"/>
        </dgm:presLayoutVars>
      </dgm:prSet>
      <dgm:spPr/>
    </dgm:pt>
    <dgm:pt modelId="{71263F11-ACE1-4C9C-BEFC-8B214B9D2D48}" type="pres">
      <dgm:prSet presAssocID="{08921D74-91EB-49FE-80AC-B830117BFB38}" presName="sibTrans" presStyleCnt="0"/>
      <dgm:spPr/>
    </dgm:pt>
    <dgm:pt modelId="{83B458F9-03EA-4E79-9A96-AAFAC725FE05}" type="pres">
      <dgm:prSet presAssocID="{CF27000C-A721-42CC-8216-332DEE9B2D11}" presName="compNode" presStyleCnt="0"/>
      <dgm:spPr/>
    </dgm:pt>
    <dgm:pt modelId="{C2309725-DDAF-4DAD-A39A-224E8F0A4CB4}" type="pres">
      <dgm:prSet presAssocID="{CF27000C-A721-42CC-8216-332DEE9B2D11}" presName="bgRect" presStyleLbl="bgShp" presStyleIdx="3" presStyleCnt="4"/>
      <dgm:spPr/>
    </dgm:pt>
    <dgm:pt modelId="{4A15B0BA-CA74-433B-87BB-E361DFF51E0C}" type="pres">
      <dgm:prSet presAssocID="{CF27000C-A721-42CC-8216-332DEE9B2D1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p with pin"/>
        </a:ext>
      </dgm:extLst>
    </dgm:pt>
    <dgm:pt modelId="{82445441-8243-4AB5-9A66-C6B36D1EEA8B}" type="pres">
      <dgm:prSet presAssocID="{CF27000C-A721-42CC-8216-332DEE9B2D11}" presName="spaceRect" presStyleCnt="0"/>
      <dgm:spPr/>
    </dgm:pt>
    <dgm:pt modelId="{BDCE76DA-D0BD-4646-A31A-DE779AD0D588}" type="pres">
      <dgm:prSet presAssocID="{CF27000C-A721-42CC-8216-332DEE9B2D11}" presName="parTx" presStyleLbl="revTx" presStyleIdx="3" presStyleCnt="4">
        <dgm:presLayoutVars>
          <dgm:chMax val="0"/>
          <dgm:chPref val="0"/>
        </dgm:presLayoutVars>
      </dgm:prSet>
      <dgm:spPr/>
    </dgm:pt>
  </dgm:ptLst>
  <dgm:cxnLst>
    <dgm:cxn modelId="{B8614D13-323C-4E5F-A663-D818A13D0FA6}" type="presOf" srcId="{5DF5F42C-3C9B-42A5-B5FA-8E55B5DEBF52}" destId="{0B62FD6E-AA07-414F-B55E-847DEE0E768D}" srcOrd="0" destOrd="0" presId="urn:microsoft.com/office/officeart/2018/2/layout/IconVerticalSolidList"/>
    <dgm:cxn modelId="{E8D53157-8656-4139-99AD-71B30A350868}" srcId="{CD578626-45AF-4DDA-9FBA-75E16CB9BCF6}" destId="{5DF5F42C-3C9B-42A5-B5FA-8E55B5DEBF52}" srcOrd="2" destOrd="0" parTransId="{8AA1C9F9-7DC2-4EBC-818C-931DDA11CD00}" sibTransId="{08921D74-91EB-49FE-80AC-B830117BFB38}"/>
    <dgm:cxn modelId="{5318C489-7E6D-4A47-AB8A-92BD3840B534}" type="presOf" srcId="{CF27000C-A721-42CC-8216-332DEE9B2D11}" destId="{BDCE76DA-D0BD-4646-A31A-DE779AD0D588}" srcOrd="0" destOrd="0" presId="urn:microsoft.com/office/officeart/2018/2/layout/IconVerticalSolidList"/>
    <dgm:cxn modelId="{F0A1F18D-9388-4D4E-B971-2724145E4730}" type="presOf" srcId="{F6164556-07F7-4787-804E-EA0566177903}" destId="{98093644-DDE6-4735-88AD-260D2B035DE6}" srcOrd="0" destOrd="0" presId="urn:microsoft.com/office/officeart/2018/2/layout/IconVerticalSolidList"/>
    <dgm:cxn modelId="{D682BC95-86B9-4502-A49D-1F5EDBA70C91}" srcId="{CD578626-45AF-4DDA-9FBA-75E16CB9BCF6}" destId="{77E85B56-D612-43A3-9404-B8E0AC688A8E}" srcOrd="0" destOrd="0" parTransId="{942621B1-A0D7-48D5-BA3D-72FABF44EAC1}" sibTransId="{C7204DEF-BE88-419E-83FD-E5663BC7076C}"/>
    <dgm:cxn modelId="{B9A48B99-2E86-4969-97FA-6D108BB9D127}" type="presOf" srcId="{CD578626-45AF-4DDA-9FBA-75E16CB9BCF6}" destId="{7894FFB4-48B1-42F1-9881-ACBDCD38D959}" srcOrd="0" destOrd="0" presId="urn:microsoft.com/office/officeart/2018/2/layout/IconVerticalSolidList"/>
    <dgm:cxn modelId="{EF6404AF-5C9B-473C-AFD3-C9087FA81687}" srcId="{CD578626-45AF-4DDA-9FBA-75E16CB9BCF6}" destId="{F6164556-07F7-4787-804E-EA0566177903}" srcOrd="1" destOrd="0" parTransId="{16716B81-BA23-4A72-AEBC-51B91BE9572F}" sibTransId="{BB0AFCB4-58AC-4DB8-99C1-1B109245E370}"/>
    <dgm:cxn modelId="{38D143BF-A0D5-469A-8629-4327C7ACB584}" type="presOf" srcId="{77E85B56-D612-43A3-9404-B8E0AC688A8E}" destId="{31285326-6F75-4464-8443-6573E180F412}" srcOrd="0" destOrd="0" presId="urn:microsoft.com/office/officeart/2018/2/layout/IconVerticalSolidList"/>
    <dgm:cxn modelId="{C03A00C3-CF69-4694-8E96-0A5D9CEE01BB}" srcId="{CD578626-45AF-4DDA-9FBA-75E16CB9BCF6}" destId="{CF27000C-A721-42CC-8216-332DEE9B2D11}" srcOrd="3" destOrd="0" parTransId="{5F08EAE7-BC3E-4B08-8F5C-2252FA91CA70}" sibTransId="{03D09F77-BD8E-4982-8357-8C04EEEA199F}"/>
    <dgm:cxn modelId="{CB1A44AF-6AAE-4C32-A545-48A2C23A5BDF}" type="presParOf" srcId="{7894FFB4-48B1-42F1-9881-ACBDCD38D959}" destId="{DB870935-6D47-4A51-AFB8-9BAE735991F4}" srcOrd="0" destOrd="0" presId="urn:microsoft.com/office/officeart/2018/2/layout/IconVerticalSolidList"/>
    <dgm:cxn modelId="{40F6FD0E-EE1C-445B-958B-181D8602A3F4}" type="presParOf" srcId="{DB870935-6D47-4A51-AFB8-9BAE735991F4}" destId="{F7DD1E24-9CA0-4451-9F95-DC8C24111032}" srcOrd="0" destOrd="0" presId="urn:microsoft.com/office/officeart/2018/2/layout/IconVerticalSolidList"/>
    <dgm:cxn modelId="{E4279D90-E57A-4B36-8335-6E16F8C27954}" type="presParOf" srcId="{DB870935-6D47-4A51-AFB8-9BAE735991F4}" destId="{8EE64546-C62E-4971-B237-2A99E05D03CD}" srcOrd="1" destOrd="0" presId="urn:microsoft.com/office/officeart/2018/2/layout/IconVerticalSolidList"/>
    <dgm:cxn modelId="{F48D0EDF-702E-4D41-AF74-231049C1FCF4}" type="presParOf" srcId="{DB870935-6D47-4A51-AFB8-9BAE735991F4}" destId="{56A923DF-1199-4280-97FF-44DAEE94BF83}" srcOrd="2" destOrd="0" presId="urn:microsoft.com/office/officeart/2018/2/layout/IconVerticalSolidList"/>
    <dgm:cxn modelId="{9834F2EC-38B1-4E1E-939C-662900876210}" type="presParOf" srcId="{DB870935-6D47-4A51-AFB8-9BAE735991F4}" destId="{31285326-6F75-4464-8443-6573E180F412}" srcOrd="3" destOrd="0" presId="urn:microsoft.com/office/officeart/2018/2/layout/IconVerticalSolidList"/>
    <dgm:cxn modelId="{9CA0AB87-774D-434E-85EE-7370FA953797}" type="presParOf" srcId="{7894FFB4-48B1-42F1-9881-ACBDCD38D959}" destId="{9A0B697E-FEBE-41FB-BA31-290666992CA2}" srcOrd="1" destOrd="0" presId="urn:microsoft.com/office/officeart/2018/2/layout/IconVerticalSolidList"/>
    <dgm:cxn modelId="{0E5AB8A9-D75B-4C2D-866E-FA751EF6CEDA}" type="presParOf" srcId="{7894FFB4-48B1-42F1-9881-ACBDCD38D959}" destId="{B44D7730-5FC5-4037-B8F0-26F05DFE7365}" srcOrd="2" destOrd="0" presId="urn:microsoft.com/office/officeart/2018/2/layout/IconVerticalSolidList"/>
    <dgm:cxn modelId="{77F2C74A-DDA0-475B-A178-B8D0CD0B60C3}" type="presParOf" srcId="{B44D7730-5FC5-4037-B8F0-26F05DFE7365}" destId="{B20105C7-057F-41B9-8262-DD6D24A64369}" srcOrd="0" destOrd="0" presId="urn:microsoft.com/office/officeart/2018/2/layout/IconVerticalSolidList"/>
    <dgm:cxn modelId="{D2C54AC3-4A85-47C4-AB22-554E404DDE6E}" type="presParOf" srcId="{B44D7730-5FC5-4037-B8F0-26F05DFE7365}" destId="{9A050598-D8D9-434C-B0A1-0DBA6D05D943}" srcOrd="1" destOrd="0" presId="urn:microsoft.com/office/officeart/2018/2/layout/IconVerticalSolidList"/>
    <dgm:cxn modelId="{48B79C5E-22E2-464B-9690-43F32413C1B0}" type="presParOf" srcId="{B44D7730-5FC5-4037-B8F0-26F05DFE7365}" destId="{54421806-F848-4E5E-9A2E-16411B86BFD0}" srcOrd="2" destOrd="0" presId="urn:microsoft.com/office/officeart/2018/2/layout/IconVerticalSolidList"/>
    <dgm:cxn modelId="{970B5F97-EA70-40F2-ACF7-DE88385FC2A0}" type="presParOf" srcId="{B44D7730-5FC5-4037-B8F0-26F05DFE7365}" destId="{98093644-DDE6-4735-88AD-260D2B035DE6}" srcOrd="3" destOrd="0" presId="urn:microsoft.com/office/officeart/2018/2/layout/IconVerticalSolidList"/>
    <dgm:cxn modelId="{E1604591-07DB-4009-945A-FF936B4BC1E5}" type="presParOf" srcId="{7894FFB4-48B1-42F1-9881-ACBDCD38D959}" destId="{D0A9087D-37ED-47B0-9EED-AADC35A51D62}" srcOrd="3" destOrd="0" presId="urn:microsoft.com/office/officeart/2018/2/layout/IconVerticalSolidList"/>
    <dgm:cxn modelId="{2C56D7DF-E1F8-48A9-972C-69FFCBE14FA1}" type="presParOf" srcId="{7894FFB4-48B1-42F1-9881-ACBDCD38D959}" destId="{FF5DB7F3-66A9-4D7C-A596-EDF0DDB069C0}" srcOrd="4" destOrd="0" presId="urn:microsoft.com/office/officeart/2018/2/layout/IconVerticalSolidList"/>
    <dgm:cxn modelId="{E3EAC9B3-97B4-4C02-B00B-E69E68CE8065}" type="presParOf" srcId="{FF5DB7F3-66A9-4D7C-A596-EDF0DDB069C0}" destId="{193CBB5B-1553-4DAA-B241-D2C09A8857FB}" srcOrd="0" destOrd="0" presId="urn:microsoft.com/office/officeart/2018/2/layout/IconVerticalSolidList"/>
    <dgm:cxn modelId="{8E169139-9328-4C23-9502-1981F977CA9A}" type="presParOf" srcId="{FF5DB7F3-66A9-4D7C-A596-EDF0DDB069C0}" destId="{265B49DF-7E02-4BDB-AB33-074BA6745E23}" srcOrd="1" destOrd="0" presId="urn:microsoft.com/office/officeart/2018/2/layout/IconVerticalSolidList"/>
    <dgm:cxn modelId="{EA92D8EF-1790-4F22-8B71-DB4D1A74BA9C}" type="presParOf" srcId="{FF5DB7F3-66A9-4D7C-A596-EDF0DDB069C0}" destId="{3F96AEDB-93F8-4F2D-9BB9-D68192BB7228}" srcOrd="2" destOrd="0" presId="urn:microsoft.com/office/officeart/2018/2/layout/IconVerticalSolidList"/>
    <dgm:cxn modelId="{1D092433-EBB0-4032-BC80-38358C6CA924}" type="presParOf" srcId="{FF5DB7F3-66A9-4D7C-A596-EDF0DDB069C0}" destId="{0B62FD6E-AA07-414F-B55E-847DEE0E768D}" srcOrd="3" destOrd="0" presId="urn:microsoft.com/office/officeart/2018/2/layout/IconVerticalSolidList"/>
    <dgm:cxn modelId="{44ED5829-77B9-4C87-A410-E8032E76AA78}" type="presParOf" srcId="{7894FFB4-48B1-42F1-9881-ACBDCD38D959}" destId="{71263F11-ACE1-4C9C-BEFC-8B214B9D2D48}" srcOrd="5" destOrd="0" presId="urn:microsoft.com/office/officeart/2018/2/layout/IconVerticalSolidList"/>
    <dgm:cxn modelId="{F08A6A94-B3E9-4768-A038-28EC14ECEB08}" type="presParOf" srcId="{7894FFB4-48B1-42F1-9881-ACBDCD38D959}" destId="{83B458F9-03EA-4E79-9A96-AAFAC725FE05}" srcOrd="6" destOrd="0" presId="urn:microsoft.com/office/officeart/2018/2/layout/IconVerticalSolidList"/>
    <dgm:cxn modelId="{BED7609B-CB22-4009-AC2A-AE81361059DF}" type="presParOf" srcId="{83B458F9-03EA-4E79-9A96-AAFAC725FE05}" destId="{C2309725-DDAF-4DAD-A39A-224E8F0A4CB4}" srcOrd="0" destOrd="0" presId="urn:microsoft.com/office/officeart/2018/2/layout/IconVerticalSolidList"/>
    <dgm:cxn modelId="{0DBA3029-C4C2-446D-84E0-03C38B152190}" type="presParOf" srcId="{83B458F9-03EA-4E79-9A96-AAFAC725FE05}" destId="{4A15B0BA-CA74-433B-87BB-E361DFF51E0C}" srcOrd="1" destOrd="0" presId="urn:microsoft.com/office/officeart/2018/2/layout/IconVerticalSolidList"/>
    <dgm:cxn modelId="{AC57199B-2A5A-4B98-9355-ED81408AD1C2}" type="presParOf" srcId="{83B458F9-03EA-4E79-9A96-AAFAC725FE05}" destId="{82445441-8243-4AB5-9A66-C6B36D1EEA8B}" srcOrd="2" destOrd="0" presId="urn:microsoft.com/office/officeart/2018/2/layout/IconVerticalSolidList"/>
    <dgm:cxn modelId="{FAEC3532-A3B0-441D-94F7-EA4A38E13E76}" type="presParOf" srcId="{83B458F9-03EA-4E79-9A96-AAFAC725FE05}" destId="{BDCE76DA-D0BD-4646-A31A-DE779AD0D58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CB7167-F0BE-4182-BCCB-8EB82CC8AEE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EE2C380-D066-4DC7-B42C-DB1977A6646A}">
      <dgm:prSet/>
      <dgm:spPr/>
      <dgm:t>
        <a:bodyPr/>
        <a:lstStyle/>
        <a:p>
          <a:r>
            <a:rPr lang="en-US" dirty="0"/>
            <a:t>Less than ½ (47%) of children screened for Autism by PCP</a:t>
          </a:r>
        </a:p>
      </dgm:t>
    </dgm:pt>
    <dgm:pt modelId="{CAB7C7AE-9F51-45CC-B70B-03A37C6D9752}" type="parTrans" cxnId="{CCD39D18-6673-458A-9576-22BB4A34820A}">
      <dgm:prSet/>
      <dgm:spPr/>
      <dgm:t>
        <a:bodyPr/>
        <a:lstStyle/>
        <a:p>
          <a:endParaRPr lang="en-US"/>
        </a:p>
      </dgm:t>
    </dgm:pt>
    <dgm:pt modelId="{1F945F57-5608-4A65-9C89-81865040F637}" type="sibTrans" cxnId="{CCD39D18-6673-458A-9576-22BB4A34820A}">
      <dgm:prSet/>
      <dgm:spPr/>
      <dgm:t>
        <a:bodyPr/>
        <a:lstStyle/>
        <a:p>
          <a:endParaRPr lang="en-US"/>
        </a:p>
      </dgm:t>
    </dgm:pt>
    <dgm:pt modelId="{4B74151C-CCDC-4F39-98A4-568B7339252D}">
      <dgm:prSet/>
      <dgm:spPr/>
      <dgm:t>
        <a:bodyPr/>
        <a:lstStyle/>
        <a:p>
          <a:r>
            <a:rPr lang="en-US" dirty="0"/>
            <a:t>25% told “not autism” by a professional before Autism diagnosis</a:t>
          </a:r>
        </a:p>
      </dgm:t>
    </dgm:pt>
    <dgm:pt modelId="{9D1FB0C1-D863-4620-8509-AECC80B066F4}" type="parTrans" cxnId="{126D389B-23B1-4B17-ADBC-C3BD4F2F4908}">
      <dgm:prSet/>
      <dgm:spPr/>
      <dgm:t>
        <a:bodyPr/>
        <a:lstStyle/>
        <a:p>
          <a:endParaRPr lang="en-US"/>
        </a:p>
      </dgm:t>
    </dgm:pt>
    <dgm:pt modelId="{4D8F5D55-8208-486B-8FEA-4007B77BF0C6}" type="sibTrans" cxnId="{126D389B-23B1-4B17-ADBC-C3BD4F2F4908}">
      <dgm:prSet/>
      <dgm:spPr/>
      <dgm:t>
        <a:bodyPr/>
        <a:lstStyle/>
        <a:p>
          <a:endParaRPr lang="en-US"/>
        </a:p>
      </dgm:t>
    </dgm:pt>
    <dgm:pt modelId="{05F4AF1C-FF3F-4F08-A512-A8C0248B99F0}">
      <dgm:prSet/>
      <dgm:spPr/>
      <dgm:t>
        <a:bodyPr/>
        <a:lstStyle/>
        <a:p>
          <a:r>
            <a:rPr lang="en-US"/>
            <a:t>54.3% diagnosed with other autism-related conditions</a:t>
          </a:r>
        </a:p>
      </dgm:t>
    </dgm:pt>
    <dgm:pt modelId="{00A93B15-DD88-4DDB-AB65-044647C79C0A}" type="parTrans" cxnId="{6FE0CB07-7312-40D3-9897-F5090D2E07B6}">
      <dgm:prSet/>
      <dgm:spPr/>
      <dgm:t>
        <a:bodyPr/>
        <a:lstStyle/>
        <a:p>
          <a:endParaRPr lang="en-US"/>
        </a:p>
      </dgm:t>
    </dgm:pt>
    <dgm:pt modelId="{5165B6B5-198D-47FF-8520-E22F75440B11}" type="sibTrans" cxnId="{6FE0CB07-7312-40D3-9897-F5090D2E07B6}">
      <dgm:prSet/>
      <dgm:spPr/>
      <dgm:t>
        <a:bodyPr/>
        <a:lstStyle/>
        <a:p>
          <a:endParaRPr lang="en-US"/>
        </a:p>
      </dgm:t>
    </dgm:pt>
    <dgm:pt modelId="{B41EF633-C68C-4E5A-8874-53B3EDF76B94}">
      <dgm:prSet/>
      <dgm:spPr/>
      <dgm:t>
        <a:bodyPr/>
        <a:lstStyle/>
        <a:p>
          <a:r>
            <a:rPr lang="en-US"/>
            <a:t>Almost ½ saw 3 or more separate professionals before diagnosis</a:t>
          </a:r>
        </a:p>
      </dgm:t>
    </dgm:pt>
    <dgm:pt modelId="{03540C43-0F3D-4A57-8414-10E0F810CD9D}" type="parTrans" cxnId="{15286FF7-C863-451D-9E1D-0878CC23ED43}">
      <dgm:prSet/>
      <dgm:spPr/>
      <dgm:t>
        <a:bodyPr/>
        <a:lstStyle/>
        <a:p>
          <a:endParaRPr lang="en-US"/>
        </a:p>
      </dgm:t>
    </dgm:pt>
    <dgm:pt modelId="{D1D829AD-F9D3-45F0-9A7F-31CA967A2C05}" type="sibTrans" cxnId="{15286FF7-C863-451D-9E1D-0878CC23ED43}">
      <dgm:prSet/>
      <dgm:spPr/>
      <dgm:t>
        <a:bodyPr/>
        <a:lstStyle/>
        <a:p>
          <a:endParaRPr lang="en-US"/>
        </a:p>
      </dgm:t>
    </dgm:pt>
    <dgm:pt modelId="{B1979F4D-C426-42AF-AEEE-8FAF17ACD926}">
      <dgm:prSet/>
      <dgm:spPr/>
      <dgm:t>
        <a:bodyPr/>
        <a:lstStyle/>
        <a:p>
          <a:r>
            <a:rPr lang="en-US" u="none"/>
            <a:t>Moderate amount of uncertainty among families</a:t>
          </a:r>
        </a:p>
      </dgm:t>
    </dgm:pt>
    <dgm:pt modelId="{16F11039-8D89-40D8-82CE-85FA0D00B31E}" type="parTrans" cxnId="{C465ED50-7BD9-420C-951A-E13DC4BF49B3}">
      <dgm:prSet/>
      <dgm:spPr/>
      <dgm:t>
        <a:bodyPr/>
        <a:lstStyle/>
        <a:p>
          <a:endParaRPr lang="en-US"/>
        </a:p>
      </dgm:t>
    </dgm:pt>
    <dgm:pt modelId="{CCE58720-E9C8-4B8C-AB14-9A3496D2695E}" type="sibTrans" cxnId="{C465ED50-7BD9-420C-951A-E13DC4BF49B3}">
      <dgm:prSet/>
      <dgm:spPr/>
      <dgm:t>
        <a:bodyPr/>
        <a:lstStyle/>
        <a:p>
          <a:endParaRPr lang="en-US"/>
        </a:p>
      </dgm:t>
    </dgm:pt>
    <dgm:pt modelId="{DF6DEF94-43A5-0345-AA61-6831152C2860}" type="pres">
      <dgm:prSet presAssocID="{DFCB7167-F0BE-4182-BCCB-8EB82CC8AEEF}" presName="diagram" presStyleCnt="0">
        <dgm:presLayoutVars>
          <dgm:dir/>
          <dgm:resizeHandles val="exact"/>
        </dgm:presLayoutVars>
      </dgm:prSet>
      <dgm:spPr/>
    </dgm:pt>
    <dgm:pt modelId="{D9D9181E-D3B2-3641-8DB8-7E19C4B4EBC3}" type="pres">
      <dgm:prSet presAssocID="{8EE2C380-D066-4DC7-B42C-DB1977A6646A}" presName="node" presStyleLbl="node1" presStyleIdx="0" presStyleCnt="5">
        <dgm:presLayoutVars>
          <dgm:bulletEnabled val="1"/>
        </dgm:presLayoutVars>
      </dgm:prSet>
      <dgm:spPr/>
    </dgm:pt>
    <dgm:pt modelId="{5CCD90CE-E142-5E4B-AC3B-EEF0F889B1CB}" type="pres">
      <dgm:prSet presAssocID="{1F945F57-5608-4A65-9C89-81865040F637}" presName="sibTrans" presStyleCnt="0"/>
      <dgm:spPr/>
    </dgm:pt>
    <dgm:pt modelId="{E69F774E-ED41-484C-BDAD-466D88DD0BE6}" type="pres">
      <dgm:prSet presAssocID="{4B74151C-CCDC-4F39-98A4-568B7339252D}" presName="node" presStyleLbl="node1" presStyleIdx="1" presStyleCnt="5">
        <dgm:presLayoutVars>
          <dgm:bulletEnabled val="1"/>
        </dgm:presLayoutVars>
      </dgm:prSet>
      <dgm:spPr/>
    </dgm:pt>
    <dgm:pt modelId="{D4C45426-94D4-0A43-8A03-52A51DE287BE}" type="pres">
      <dgm:prSet presAssocID="{4D8F5D55-8208-486B-8FEA-4007B77BF0C6}" presName="sibTrans" presStyleCnt="0"/>
      <dgm:spPr/>
    </dgm:pt>
    <dgm:pt modelId="{3EBA3011-7C97-3342-85A3-CBE46661E889}" type="pres">
      <dgm:prSet presAssocID="{05F4AF1C-FF3F-4F08-A512-A8C0248B99F0}" presName="node" presStyleLbl="node1" presStyleIdx="2" presStyleCnt="5">
        <dgm:presLayoutVars>
          <dgm:bulletEnabled val="1"/>
        </dgm:presLayoutVars>
      </dgm:prSet>
      <dgm:spPr/>
    </dgm:pt>
    <dgm:pt modelId="{622EBF97-B52A-A144-A549-841FA3170F9D}" type="pres">
      <dgm:prSet presAssocID="{5165B6B5-198D-47FF-8520-E22F75440B11}" presName="sibTrans" presStyleCnt="0"/>
      <dgm:spPr/>
    </dgm:pt>
    <dgm:pt modelId="{15185094-70A9-E94B-A833-17E77559627E}" type="pres">
      <dgm:prSet presAssocID="{B41EF633-C68C-4E5A-8874-53B3EDF76B94}" presName="node" presStyleLbl="node1" presStyleIdx="3" presStyleCnt="5">
        <dgm:presLayoutVars>
          <dgm:bulletEnabled val="1"/>
        </dgm:presLayoutVars>
      </dgm:prSet>
      <dgm:spPr/>
    </dgm:pt>
    <dgm:pt modelId="{87176E41-1222-DC45-AD43-9CD056D3C71F}" type="pres">
      <dgm:prSet presAssocID="{D1D829AD-F9D3-45F0-9A7F-31CA967A2C05}" presName="sibTrans" presStyleCnt="0"/>
      <dgm:spPr/>
    </dgm:pt>
    <dgm:pt modelId="{F443195A-F6D2-D74A-882D-F8F95D4DC7E4}" type="pres">
      <dgm:prSet presAssocID="{B1979F4D-C426-42AF-AEEE-8FAF17ACD926}" presName="node" presStyleLbl="node1" presStyleIdx="4" presStyleCnt="5">
        <dgm:presLayoutVars>
          <dgm:bulletEnabled val="1"/>
        </dgm:presLayoutVars>
      </dgm:prSet>
      <dgm:spPr/>
    </dgm:pt>
  </dgm:ptLst>
  <dgm:cxnLst>
    <dgm:cxn modelId="{6FE0CB07-7312-40D3-9897-F5090D2E07B6}" srcId="{DFCB7167-F0BE-4182-BCCB-8EB82CC8AEEF}" destId="{05F4AF1C-FF3F-4F08-A512-A8C0248B99F0}" srcOrd="2" destOrd="0" parTransId="{00A93B15-DD88-4DDB-AB65-044647C79C0A}" sibTransId="{5165B6B5-198D-47FF-8520-E22F75440B11}"/>
    <dgm:cxn modelId="{D9EC2616-F0C8-6545-B313-2018BE1E66CB}" type="presOf" srcId="{8EE2C380-D066-4DC7-B42C-DB1977A6646A}" destId="{D9D9181E-D3B2-3641-8DB8-7E19C4B4EBC3}" srcOrd="0" destOrd="0" presId="urn:microsoft.com/office/officeart/2005/8/layout/default"/>
    <dgm:cxn modelId="{CCD39D18-6673-458A-9576-22BB4A34820A}" srcId="{DFCB7167-F0BE-4182-BCCB-8EB82CC8AEEF}" destId="{8EE2C380-D066-4DC7-B42C-DB1977A6646A}" srcOrd="0" destOrd="0" parTransId="{CAB7C7AE-9F51-45CC-B70B-03A37C6D9752}" sibTransId="{1F945F57-5608-4A65-9C89-81865040F637}"/>
    <dgm:cxn modelId="{322E4B2B-1A2D-2E4B-934D-AD4B4B35EAE0}" type="presOf" srcId="{B41EF633-C68C-4E5A-8874-53B3EDF76B94}" destId="{15185094-70A9-E94B-A833-17E77559627E}" srcOrd="0" destOrd="0" presId="urn:microsoft.com/office/officeart/2005/8/layout/default"/>
    <dgm:cxn modelId="{C465ED50-7BD9-420C-951A-E13DC4BF49B3}" srcId="{DFCB7167-F0BE-4182-BCCB-8EB82CC8AEEF}" destId="{B1979F4D-C426-42AF-AEEE-8FAF17ACD926}" srcOrd="4" destOrd="0" parTransId="{16F11039-8D89-40D8-82CE-85FA0D00B31E}" sibTransId="{CCE58720-E9C8-4B8C-AB14-9A3496D2695E}"/>
    <dgm:cxn modelId="{126D389B-23B1-4B17-ADBC-C3BD4F2F4908}" srcId="{DFCB7167-F0BE-4182-BCCB-8EB82CC8AEEF}" destId="{4B74151C-CCDC-4F39-98A4-568B7339252D}" srcOrd="1" destOrd="0" parTransId="{9D1FB0C1-D863-4620-8509-AECC80B066F4}" sibTransId="{4D8F5D55-8208-486B-8FEA-4007B77BF0C6}"/>
    <dgm:cxn modelId="{F4428EB3-CDB8-FB4E-8778-71F53B25DAB0}" type="presOf" srcId="{05F4AF1C-FF3F-4F08-A512-A8C0248B99F0}" destId="{3EBA3011-7C97-3342-85A3-CBE46661E889}" srcOrd="0" destOrd="0" presId="urn:microsoft.com/office/officeart/2005/8/layout/default"/>
    <dgm:cxn modelId="{C4B5B7CC-50A8-1647-A10E-C807F71E3600}" type="presOf" srcId="{DFCB7167-F0BE-4182-BCCB-8EB82CC8AEEF}" destId="{DF6DEF94-43A5-0345-AA61-6831152C2860}" srcOrd="0" destOrd="0" presId="urn:microsoft.com/office/officeart/2005/8/layout/default"/>
    <dgm:cxn modelId="{3ACE71E9-31E8-D64E-AB18-912D950CFF81}" type="presOf" srcId="{4B74151C-CCDC-4F39-98A4-568B7339252D}" destId="{E69F774E-ED41-484C-BDAD-466D88DD0BE6}" srcOrd="0" destOrd="0" presId="urn:microsoft.com/office/officeart/2005/8/layout/default"/>
    <dgm:cxn modelId="{B8DCACEF-2325-AC40-9569-6A4213176822}" type="presOf" srcId="{B1979F4D-C426-42AF-AEEE-8FAF17ACD926}" destId="{F443195A-F6D2-D74A-882D-F8F95D4DC7E4}" srcOrd="0" destOrd="0" presId="urn:microsoft.com/office/officeart/2005/8/layout/default"/>
    <dgm:cxn modelId="{15286FF7-C863-451D-9E1D-0878CC23ED43}" srcId="{DFCB7167-F0BE-4182-BCCB-8EB82CC8AEEF}" destId="{B41EF633-C68C-4E5A-8874-53B3EDF76B94}" srcOrd="3" destOrd="0" parTransId="{03540C43-0F3D-4A57-8414-10E0F810CD9D}" sibTransId="{D1D829AD-F9D3-45F0-9A7F-31CA967A2C05}"/>
    <dgm:cxn modelId="{F4B66CF2-657B-E744-90DD-D8A27671AE18}" type="presParOf" srcId="{DF6DEF94-43A5-0345-AA61-6831152C2860}" destId="{D9D9181E-D3B2-3641-8DB8-7E19C4B4EBC3}" srcOrd="0" destOrd="0" presId="urn:microsoft.com/office/officeart/2005/8/layout/default"/>
    <dgm:cxn modelId="{0DF3CA04-C8B8-4D4A-A428-D20818972F68}" type="presParOf" srcId="{DF6DEF94-43A5-0345-AA61-6831152C2860}" destId="{5CCD90CE-E142-5E4B-AC3B-EEF0F889B1CB}" srcOrd="1" destOrd="0" presId="urn:microsoft.com/office/officeart/2005/8/layout/default"/>
    <dgm:cxn modelId="{B4128C13-A871-CE4E-94D3-4D4B744A51D8}" type="presParOf" srcId="{DF6DEF94-43A5-0345-AA61-6831152C2860}" destId="{E69F774E-ED41-484C-BDAD-466D88DD0BE6}" srcOrd="2" destOrd="0" presId="urn:microsoft.com/office/officeart/2005/8/layout/default"/>
    <dgm:cxn modelId="{83357EE2-2867-0A4B-A140-825D8CD7C6D0}" type="presParOf" srcId="{DF6DEF94-43A5-0345-AA61-6831152C2860}" destId="{D4C45426-94D4-0A43-8A03-52A51DE287BE}" srcOrd="3" destOrd="0" presId="urn:microsoft.com/office/officeart/2005/8/layout/default"/>
    <dgm:cxn modelId="{9EB7E5DE-32C9-B14E-AA71-7DDF4EFE17AF}" type="presParOf" srcId="{DF6DEF94-43A5-0345-AA61-6831152C2860}" destId="{3EBA3011-7C97-3342-85A3-CBE46661E889}" srcOrd="4" destOrd="0" presId="urn:microsoft.com/office/officeart/2005/8/layout/default"/>
    <dgm:cxn modelId="{D68EB789-9B7A-9947-AD91-58C62D724436}" type="presParOf" srcId="{DF6DEF94-43A5-0345-AA61-6831152C2860}" destId="{622EBF97-B52A-A144-A549-841FA3170F9D}" srcOrd="5" destOrd="0" presId="urn:microsoft.com/office/officeart/2005/8/layout/default"/>
    <dgm:cxn modelId="{0978AC8A-D7C4-5142-B263-64B3CE253FB6}" type="presParOf" srcId="{DF6DEF94-43A5-0345-AA61-6831152C2860}" destId="{15185094-70A9-E94B-A833-17E77559627E}" srcOrd="6" destOrd="0" presId="urn:microsoft.com/office/officeart/2005/8/layout/default"/>
    <dgm:cxn modelId="{8391772E-EBB2-1B40-BF6F-C98301A3E937}" type="presParOf" srcId="{DF6DEF94-43A5-0345-AA61-6831152C2860}" destId="{87176E41-1222-DC45-AD43-9CD056D3C71F}" srcOrd="7" destOrd="0" presId="urn:microsoft.com/office/officeart/2005/8/layout/default"/>
    <dgm:cxn modelId="{73067051-CC00-8A41-A530-978EC3DBEFC8}" type="presParOf" srcId="{DF6DEF94-43A5-0345-AA61-6831152C2860}" destId="{F443195A-F6D2-D74A-882D-F8F95D4DC7E4}"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26958F-9B11-4A2E-B536-7EB5EC2026DD}"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9BD950A9-5C2D-43A7-93D0-F20F01209FE1}">
      <dgm:prSet/>
      <dgm:spPr/>
      <dgm:t>
        <a:bodyPr/>
        <a:lstStyle/>
        <a:p>
          <a:r>
            <a:rPr lang="en-US"/>
            <a:t>Concerns and developmental monitoring</a:t>
          </a:r>
        </a:p>
      </dgm:t>
    </dgm:pt>
    <dgm:pt modelId="{FA735D0C-DB79-4D6C-B42A-433355CE74A0}" type="parTrans" cxnId="{AF568FAD-DC8F-468D-A605-19433F94CEFB}">
      <dgm:prSet/>
      <dgm:spPr/>
      <dgm:t>
        <a:bodyPr/>
        <a:lstStyle/>
        <a:p>
          <a:endParaRPr lang="en-US"/>
        </a:p>
      </dgm:t>
    </dgm:pt>
    <dgm:pt modelId="{A1D4EB90-7763-4260-892E-12D4F6EB6FF4}" type="sibTrans" cxnId="{AF568FAD-DC8F-468D-A605-19433F94CEFB}">
      <dgm:prSet/>
      <dgm:spPr/>
      <dgm:t>
        <a:bodyPr/>
        <a:lstStyle/>
        <a:p>
          <a:endParaRPr lang="en-US"/>
        </a:p>
      </dgm:t>
    </dgm:pt>
    <dgm:pt modelId="{7339F28B-6D0C-4651-A390-C02D978B9915}">
      <dgm:prSet/>
      <dgm:spPr/>
      <dgm:t>
        <a:bodyPr/>
        <a:lstStyle/>
        <a:p>
          <a:r>
            <a:rPr lang="en-US" dirty="0"/>
            <a:t>The evaluation process and results</a:t>
          </a:r>
        </a:p>
      </dgm:t>
    </dgm:pt>
    <dgm:pt modelId="{8BCC28A2-4A42-467D-9AB8-7F783B367695}" type="parTrans" cxnId="{5A5A3E91-77D8-4EFC-BDAC-3C9CCAEB9B54}">
      <dgm:prSet/>
      <dgm:spPr/>
      <dgm:t>
        <a:bodyPr/>
        <a:lstStyle/>
        <a:p>
          <a:endParaRPr lang="en-US"/>
        </a:p>
      </dgm:t>
    </dgm:pt>
    <dgm:pt modelId="{86FB1152-0A01-4482-A0EF-8B5CF7C21E87}" type="sibTrans" cxnId="{5A5A3E91-77D8-4EFC-BDAC-3C9CCAEB9B54}">
      <dgm:prSet/>
      <dgm:spPr/>
      <dgm:t>
        <a:bodyPr/>
        <a:lstStyle/>
        <a:p>
          <a:endParaRPr lang="en-US"/>
        </a:p>
      </dgm:t>
    </dgm:pt>
    <dgm:pt modelId="{C05C24ED-EE7F-479C-AB05-348C5BA3EB44}">
      <dgm:prSet/>
      <dgm:spPr/>
      <dgm:t>
        <a:bodyPr/>
        <a:lstStyle/>
        <a:p>
          <a:r>
            <a:rPr lang="en-US"/>
            <a:t>Next steps after diagnosis and life course domains</a:t>
          </a:r>
        </a:p>
      </dgm:t>
    </dgm:pt>
    <dgm:pt modelId="{A0837B2B-675E-4471-B03E-272F1098088F}" type="parTrans" cxnId="{D1CE7A0A-C40C-4581-9E58-403E3CDA87F5}">
      <dgm:prSet/>
      <dgm:spPr/>
      <dgm:t>
        <a:bodyPr/>
        <a:lstStyle/>
        <a:p>
          <a:endParaRPr lang="en-US"/>
        </a:p>
      </dgm:t>
    </dgm:pt>
    <dgm:pt modelId="{68415703-9237-4F14-8CFE-EA74AB91586D}" type="sibTrans" cxnId="{D1CE7A0A-C40C-4581-9E58-403E3CDA87F5}">
      <dgm:prSet/>
      <dgm:spPr/>
      <dgm:t>
        <a:bodyPr/>
        <a:lstStyle/>
        <a:p>
          <a:endParaRPr lang="en-US"/>
        </a:p>
      </dgm:t>
    </dgm:pt>
    <dgm:pt modelId="{2FB6F60D-A17A-4F35-A10E-0B359CB8545E}">
      <dgm:prSet/>
      <dgm:spPr/>
      <dgm:t>
        <a:bodyPr/>
        <a:lstStyle/>
        <a:p>
          <a:r>
            <a:rPr lang="en-US"/>
            <a:t>Go to demo of site</a:t>
          </a:r>
        </a:p>
      </dgm:t>
    </dgm:pt>
    <dgm:pt modelId="{42E1E0FD-87C1-4510-AC9B-4F2A1BE0EC9B}" type="parTrans" cxnId="{4A1EF4DC-CAF8-4A33-932D-7812C0FBF8AC}">
      <dgm:prSet/>
      <dgm:spPr/>
      <dgm:t>
        <a:bodyPr/>
        <a:lstStyle/>
        <a:p>
          <a:endParaRPr lang="en-US"/>
        </a:p>
      </dgm:t>
    </dgm:pt>
    <dgm:pt modelId="{8A7D43BC-E907-4AC3-B898-07D021DC9F6F}" type="sibTrans" cxnId="{4A1EF4DC-CAF8-4A33-932D-7812C0FBF8AC}">
      <dgm:prSet/>
      <dgm:spPr/>
      <dgm:t>
        <a:bodyPr/>
        <a:lstStyle/>
        <a:p>
          <a:endParaRPr lang="en-US"/>
        </a:p>
      </dgm:t>
    </dgm:pt>
    <dgm:pt modelId="{6285D97B-ACB8-8B4C-8A92-9E53B093B4C0}" type="pres">
      <dgm:prSet presAssocID="{8326958F-9B11-4A2E-B536-7EB5EC2026DD}" presName="outerComposite" presStyleCnt="0">
        <dgm:presLayoutVars>
          <dgm:chMax val="5"/>
          <dgm:dir/>
          <dgm:resizeHandles val="exact"/>
        </dgm:presLayoutVars>
      </dgm:prSet>
      <dgm:spPr/>
    </dgm:pt>
    <dgm:pt modelId="{46190E8F-5760-934C-9E10-B07B6ADD0E28}" type="pres">
      <dgm:prSet presAssocID="{8326958F-9B11-4A2E-B536-7EB5EC2026DD}" presName="dummyMaxCanvas" presStyleCnt="0">
        <dgm:presLayoutVars/>
      </dgm:prSet>
      <dgm:spPr/>
    </dgm:pt>
    <dgm:pt modelId="{3426E832-E9A8-7842-8463-8AA5B8F05EB9}" type="pres">
      <dgm:prSet presAssocID="{8326958F-9B11-4A2E-B536-7EB5EC2026DD}" presName="FourNodes_1" presStyleLbl="node1" presStyleIdx="0" presStyleCnt="4">
        <dgm:presLayoutVars>
          <dgm:bulletEnabled val="1"/>
        </dgm:presLayoutVars>
      </dgm:prSet>
      <dgm:spPr/>
    </dgm:pt>
    <dgm:pt modelId="{B5E3B795-709E-7A4A-961A-0AE8F6336D0D}" type="pres">
      <dgm:prSet presAssocID="{8326958F-9B11-4A2E-B536-7EB5EC2026DD}" presName="FourNodes_2" presStyleLbl="node1" presStyleIdx="1" presStyleCnt="4">
        <dgm:presLayoutVars>
          <dgm:bulletEnabled val="1"/>
        </dgm:presLayoutVars>
      </dgm:prSet>
      <dgm:spPr/>
    </dgm:pt>
    <dgm:pt modelId="{F964ED16-6FE6-4346-9C6A-22FC2B942DD7}" type="pres">
      <dgm:prSet presAssocID="{8326958F-9B11-4A2E-B536-7EB5EC2026DD}" presName="FourNodes_3" presStyleLbl="node1" presStyleIdx="2" presStyleCnt="4">
        <dgm:presLayoutVars>
          <dgm:bulletEnabled val="1"/>
        </dgm:presLayoutVars>
      </dgm:prSet>
      <dgm:spPr/>
    </dgm:pt>
    <dgm:pt modelId="{58B17C9D-9A4C-6142-A685-F1C852303EA6}" type="pres">
      <dgm:prSet presAssocID="{8326958F-9B11-4A2E-B536-7EB5EC2026DD}" presName="FourNodes_4" presStyleLbl="node1" presStyleIdx="3" presStyleCnt="4">
        <dgm:presLayoutVars>
          <dgm:bulletEnabled val="1"/>
        </dgm:presLayoutVars>
      </dgm:prSet>
      <dgm:spPr/>
    </dgm:pt>
    <dgm:pt modelId="{8B019DE3-C8AF-F443-8A70-5A2EAC8C55C3}" type="pres">
      <dgm:prSet presAssocID="{8326958F-9B11-4A2E-B536-7EB5EC2026DD}" presName="FourConn_1-2" presStyleLbl="fgAccFollowNode1" presStyleIdx="0" presStyleCnt="3">
        <dgm:presLayoutVars>
          <dgm:bulletEnabled val="1"/>
        </dgm:presLayoutVars>
      </dgm:prSet>
      <dgm:spPr/>
    </dgm:pt>
    <dgm:pt modelId="{9DC8E5E7-0A37-9144-A133-55C45096B12B}" type="pres">
      <dgm:prSet presAssocID="{8326958F-9B11-4A2E-B536-7EB5EC2026DD}" presName="FourConn_2-3" presStyleLbl="fgAccFollowNode1" presStyleIdx="1" presStyleCnt="3">
        <dgm:presLayoutVars>
          <dgm:bulletEnabled val="1"/>
        </dgm:presLayoutVars>
      </dgm:prSet>
      <dgm:spPr/>
    </dgm:pt>
    <dgm:pt modelId="{61327672-C87D-3C42-900E-CE81D664B5F0}" type="pres">
      <dgm:prSet presAssocID="{8326958F-9B11-4A2E-B536-7EB5EC2026DD}" presName="FourConn_3-4" presStyleLbl="fgAccFollowNode1" presStyleIdx="2" presStyleCnt="3">
        <dgm:presLayoutVars>
          <dgm:bulletEnabled val="1"/>
        </dgm:presLayoutVars>
      </dgm:prSet>
      <dgm:spPr/>
    </dgm:pt>
    <dgm:pt modelId="{CF45B310-49CB-1C4F-A246-370DCCB25D8F}" type="pres">
      <dgm:prSet presAssocID="{8326958F-9B11-4A2E-B536-7EB5EC2026DD}" presName="FourNodes_1_text" presStyleLbl="node1" presStyleIdx="3" presStyleCnt="4">
        <dgm:presLayoutVars>
          <dgm:bulletEnabled val="1"/>
        </dgm:presLayoutVars>
      </dgm:prSet>
      <dgm:spPr/>
    </dgm:pt>
    <dgm:pt modelId="{AFC9BE06-B318-6841-B1B1-851D0025344F}" type="pres">
      <dgm:prSet presAssocID="{8326958F-9B11-4A2E-B536-7EB5EC2026DD}" presName="FourNodes_2_text" presStyleLbl="node1" presStyleIdx="3" presStyleCnt="4">
        <dgm:presLayoutVars>
          <dgm:bulletEnabled val="1"/>
        </dgm:presLayoutVars>
      </dgm:prSet>
      <dgm:spPr/>
    </dgm:pt>
    <dgm:pt modelId="{BC3522AB-050C-944E-9F20-98E25DE503A5}" type="pres">
      <dgm:prSet presAssocID="{8326958F-9B11-4A2E-B536-7EB5EC2026DD}" presName="FourNodes_3_text" presStyleLbl="node1" presStyleIdx="3" presStyleCnt="4">
        <dgm:presLayoutVars>
          <dgm:bulletEnabled val="1"/>
        </dgm:presLayoutVars>
      </dgm:prSet>
      <dgm:spPr/>
    </dgm:pt>
    <dgm:pt modelId="{8352B650-500F-B643-9D69-EB548A9902DE}" type="pres">
      <dgm:prSet presAssocID="{8326958F-9B11-4A2E-B536-7EB5EC2026DD}" presName="FourNodes_4_text" presStyleLbl="node1" presStyleIdx="3" presStyleCnt="4">
        <dgm:presLayoutVars>
          <dgm:bulletEnabled val="1"/>
        </dgm:presLayoutVars>
      </dgm:prSet>
      <dgm:spPr/>
    </dgm:pt>
  </dgm:ptLst>
  <dgm:cxnLst>
    <dgm:cxn modelId="{585A5703-57B7-2F4D-A80E-9E5C9C7A1548}" type="presOf" srcId="{9BD950A9-5C2D-43A7-93D0-F20F01209FE1}" destId="{3426E832-E9A8-7842-8463-8AA5B8F05EB9}" srcOrd="0" destOrd="0" presId="urn:microsoft.com/office/officeart/2005/8/layout/vProcess5"/>
    <dgm:cxn modelId="{D1CE7A0A-C40C-4581-9E58-403E3CDA87F5}" srcId="{8326958F-9B11-4A2E-B536-7EB5EC2026DD}" destId="{C05C24ED-EE7F-479C-AB05-348C5BA3EB44}" srcOrd="2" destOrd="0" parTransId="{A0837B2B-675E-4471-B03E-272F1098088F}" sibTransId="{68415703-9237-4F14-8CFE-EA74AB91586D}"/>
    <dgm:cxn modelId="{0769FB39-9B87-3C43-A4E5-1D63CF957B6D}" type="presOf" srcId="{68415703-9237-4F14-8CFE-EA74AB91586D}" destId="{61327672-C87D-3C42-900E-CE81D664B5F0}" srcOrd="0" destOrd="0" presId="urn:microsoft.com/office/officeart/2005/8/layout/vProcess5"/>
    <dgm:cxn modelId="{29F59857-873D-454C-8035-A80A3045D100}" type="presOf" srcId="{C05C24ED-EE7F-479C-AB05-348C5BA3EB44}" destId="{F964ED16-6FE6-4346-9C6A-22FC2B942DD7}" srcOrd="0" destOrd="0" presId="urn:microsoft.com/office/officeart/2005/8/layout/vProcess5"/>
    <dgm:cxn modelId="{3DE53B58-CA6B-CC48-888F-D7A100B0690E}" type="presOf" srcId="{7339F28B-6D0C-4651-A390-C02D978B9915}" destId="{B5E3B795-709E-7A4A-961A-0AE8F6336D0D}" srcOrd="0" destOrd="0" presId="urn:microsoft.com/office/officeart/2005/8/layout/vProcess5"/>
    <dgm:cxn modelId="{DBBDD158-3D5A-0847-9F41-1A7526EFF4BB}" type="presOf" srcId="{7339F28B-6D0C-4651-A390-C02D978B9915}" destId="{AFC9BE06-B318-6841-B1B1-851D0025344F}" srcOrd="1" destOrd="0" presId="urn:microsoft.com/office/officeart/2005/8/layout/vProcess5"/>
    <dgm:cxn modelId="{076AC28C-CF66-574E-A07B-BE91657FDCA6}" type="presOf" srcId="{8326958F-9B11-4A2E-B536-7EB5EC2026DD}" destId="{6285D97B-ACB8-8B4C-8A92-9E53B093B4C0}" srcOrd="0" destOrd="0" presId="urn:microsoft.com/office/officeart/2005/8/layout/vProcess5"/>
    <dgm:cxn modelId="{5A5A3E91-77D8-4EFC-BDAC-3C9CCAEB9B54}" srcId="{8326958F-9B11-4A2E-B536-7EB5EC2026DD}" destId="{7339F28B-6D0C-4651-A390-C02D978B9915}" srcOrd="1" destOrd="0" parTransId="{8BCC28A2-4A42-467D-9AB8-7F783B367695}" sibTransId="{86FB1152-0A01-4482-A0EF-8B5CF7C21E87}"/>
    <dgm:cxn modelId="{A80B599F-F7B8-EB4F-8C93-7CA26323D819}" type="presOf" srcId="{2FB6F60D-A17A-4F35-A10E-0B359CB8545E}" destId="{58B17C9D-9A4C-6142-A685-F1C852303EA6}" srcOrd="0" destOrd="0" presId="urn:microsoft.com/office/officeart/2005/8/layout/vProcess5"/>
    <dgm:cxn modelId="{01878EA8-992E-B248-8771-188AF92D1677}" type="presOf" srcId="{2FB6F60D-A17A-4F35-A10E-0B359CB8545E}" destId="{8352B650-500F-B643-9D69-EB548A9902DE}" srcOrd="1" destOrd="0" presId="urn:microsoft.com/office/officeart/2005/8/layout/vProcess5"/>
    <dgm:cxn modelId="{89F7EDA8-BFBA-EB4A-9184-B19005D48F56}" type="presOf" srcId="{A1D4EB90-7763-4260-892E-12D4F6EB6FF4}" destId="{8B019DE3-C8AF-F443-8A70-5A2EAC8C55C3}" srcOrd="0" destOrd="0" presId="urn:microsoft.com/office/officeart/2005/8/layout/vProcess5"/>
    <dgm:cxn modelId="{AF568FAD-DC8F-468D-A605-19433F94CEFB}" srcId="{8326958F-9B11-4A2E-B536-7EB5EC2026DD}" destId="{9BD950A9-5C2D-43A7-93D0-F20F01209FE1}" srcOrd="0" destOrd="0" parTransId="{FA735D0C-DB79-4D6C-B42A-433355CE74A0}" sibTransId="{A1D4EB90-7763-4260-892E-12D4F6EB6FF4}"/>
    <dgm:cxn modelId="{BC4132BC-71B2-4346-BE73-AE89E838D20A}" type="presOf" srcId="{C05C24ED-EE7F-479C-AB05-348C5BA3EB44}" destId="{BC3522AB-050C-944E-9F20-98E25DE503A5}" srcOrd="1" destOrd="0" presId="urn:microsoft.com/office/officeart/2005/8/layout/vProcess5"/>
    <dgm:cxn modelId="{4A1EF4DC-CAF8-4A33-932D-7812C0FBF8AC}" srcId="{8326958F-9B11-4A2E-B536-7EB5EC2026DD}" destId="{2FB6F60D-A17A-4F35-A10E-0B359CB8545E}" srcOrd="3" destOrd="0" parTransId="{42E1E0FD-87C1-4510-AC9B-4F2A1BE0EC9B}" sibTransId="{8A7D43BC-E907-4AC3-B898-07D021DC9F6F}"/>
    <dgm:cxn modelId="{71E666E8-8344-4C4D-B66F-104B2120253D}" type="presOf" srcId="{9BD950A9-5C2D-43A7-93D0-F20F01209FE1}" destId="{CF45B310-49CB-1C4F-A246-370DCCB25D8F}" srcOrd="1" destOrd="0" presId="urn:microsoft.com/office/officeart/2005/8/layout/vProcess5"/>
    <dgm:cxn modelId="{599AC3ED-F8C4-D44C-B5E2-F5B25F015948}" type="presOf" srcId="{86FB1152-0A01-4482-A0EF-8B5CF7C21E87}" destId="{9DC8E5E7-0A37-9144-A133-55C45096B12B}" srcOrd="0" destOrd="0" presId="urn:microsoft.com/office/officeart/2005/8/layout/vProcess5"/>
    <dgm:cxn modelId="{DC6326A0-B76C-794C-916A-C39E7B9D0972}" type="presParOf" srcId="{6285D97B-ACB8-8B4C-8A92-9E53B093B4C0}" destId="{46190E8F-5760-934C-9E10-B07B6ADD0E28}" srcOrd="0" destOrd="0" presId="urn:microsoft.com/office/officeart/2005/8/layout/vProcess5"/>
    <dgm:cxn modelId="{CBB6009D-7354-7C4B-99FC-7F2F77FB6DC3}" type="presParOf" srcId="{6285D97B-ACB8-8B4C-8A92-9E53B093B4C0}" destId="{3426E832-E9A8-7842-8463-8AA5B8F05EB9}" srcOrd="1" destOrd="0" presId="urn:microsoft.com/office/officeart/2005/8/layout/vProcess5"/>
    <dgm:cxn modelId="{ADF571E5-9985-354B-AFF8-1F57961CE079}" type="presParOf" srcId="{6285D97B-ACB8-8B4C-8A92-9E53B093B4C0}" destId="{B5E3B795-709E-7A4A-961A-0AE8F6336D0D}" srcOrd="2" destOrd="0" presId="urn:microsoft.com/office/officeart/2005/8/layout/vProcess5"/>
    <dgm:cxn modelId="{7F86D641-CCD6-6644-A327-66108706DDF8}" type="presParOf" srcId="{6285D97B-ACB8-8B4C-8A92-9E53B093B4C0}" destId="{F964ED16-6FE6-4346-9C6A-22FC2B942DD7}" srcOrd="3" destOrd="0" presId="urn:microsoft.com/office/officeart/2005/8/layout/vProcess5"/>
    <dgm:cxn modelId="{F6E78055-71AB-E646-8099-67FEA3AE031B}" type="presParOf" srcId="{6285D97B-ACB8-8B4C-8A92-9E53B093B4C0}" destId="{58B17C9D-9A4C-6142-A685-F1C852303EA6}" srcOrd="4" destOrd="0" presId="urn:microsoft.com/office/officeart/2005/8/layout/vProcess5"/>
    <dgm:cxn modelId="{E98E1582-A7BB-7D45-8B87-DC9010B64245}" type="presParOf" srcId="{6285D97B-ACB8-8B4C-8A92-9E53B093B4C0}" destId="{8B019DE3-C8AF-F443-8A70-5A2EAC8C55C3}" srcOrd="5" destOrd="0" presId="urn:microsoft.com/office/officeart/2005/8/layout/vProcess5"/>
    <dgm:cxn modelId="{2FE1007F-0015-7548-B3A0-B9A70488E6BF}" type="presParOf" srcId="{6285D97B-ACB8-8B4C-8A92-9E53B093B4C0}" destId="{9DC8E5E7-0A37-9144-A133-55C45096B12B}" srcOrd="6" destOrd="0" presId="urn:microsoft.com/office/officeart/2005/8/layout/vProcess5"/>
    <dgm:cxn modelId="{B05107E7-9F6E-7D4B-BB72-870E92871EB0}" type="presParOf" srcId="{6285D97B-ACB8-8B4C-8A92-9E53B093B4C0}" destId="{61327672-C87D-3C42-900E-CE81D664B5F0}" srcOrd="7" destOrd="0" presId="urn:microsoft.com/office/officeart/2005/8/layout/vProcess5"/>
    <dgm:cxn modelId="{882E89D6-CEEC-7041-B9A3-6823F25E1A69}" type="presParOf" srcId="{6285D97B-ACB8-8B4C-8A92-9E53B093B4C0}" destId="{CF45B310-49CB-1C4F-A246-370DCCB25D8F}" srcOrd="8" destOrd="0" presId="urn:microsoft.com/office/officeart/2005/8/layout/vProcess5"/>
    <dgm:cxn modelId="{3D5634C3-EBB4-5A46-9DDF-540DA3998D25}" type="presParOf" srcId="{6285D97B-ACB8-8B4C-8A92-9E53B093B4C0}" destId="{AFC9BE06-B318-6841-B1B1-851D0025344F}" srcOrd="9" destOrd="0" presId="urn:microsoft.com/office/officeart/2005/8/layout/vProcess5"/>
    <dgm:cxn modelId="{2B43E1F2-16FE-AC45-B0A2-3A2983CACE1C}" type="presParOf" srcId="{6285D97B-ACB8-8B4C-8A92-9E53B093B4C0}" destId="{BC3522AB-050C-944E-9F20-98E25DE503A5}" srcOrd="10" destOrd="0" presId="urn:microsoft.com/office/officeart/2005/8/layout/vProcess5"/>
    <dgm:cxn modelId="{34CCCDFB-10A9-074E-99F5-E4DF1BDE9604}" type="presParOf" srcId="{6285D97B-ACB8-8B4C-8A92-9E53B093B4C0}" destId="{8352B650-500F-B643-9D69-EB548A9902DE}"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DD1E24-9CA0-4451-9F95-DC8C24111032}">
      <dsp:nvSpPr>
        <dsp:cNvPr id="0" name=""/>
        <dsp:cNvSpPr/>
      </dsp:nvSpPr>
      <dsp:spPr>
        <a:xfrm>
          <a:off x="0" y="1805"/>
          <a:ext cx="8332470" cy="91531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E64546-C62E-4971-B237-2A99E05D03CD}">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285326-6F75-4464-8443-6573E180F412}">
      <dsp:nvSpPr>
        <dsp:cNvPr id="0" name=""/>
        <dsp:cNvSpPr/>
      </dsp:nvSpPr>
      <dsp:spPr>
        <a:xfrm>
          <a:off x="1057183" y="1805"/>
          <a:ext cx="727528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1066800">
            <a:lnSpc>
              <a:spcPct val="100000"/>
            </a:lnSpc>
            <a:spcBef>
              <a:spcPct val="0"/>
            </a:spcBef>
            <a:spcAft>
              <a:spcPct val="35000"/>
            </a:spcAft>
            <a:buNone/>
          </a:pPr>
          <a:r>
            <a:rPr lang="en-US" sz="2400" kern="1200"/>
            <a:t>Introduce NC Navigating Care Team</a:t>
          </a:r>
        </a:p>
      </dsp:txBody>
      <dsp:txXfrm>
        <a:off x="1057183" y="1805"/>
        <a:ext cx="7275286" cy="915310"/>
      </dsp:txXfrm>
    </dsp:sp>
    <dsp:sp modelId="{B20105C7-057F-41B9-8262-DD6D24A64369}">
      <dsp:nvSpPr>
        <dsp:cNvPr id="0" name=""/>
        <dsp:cNvSpPr/>
      </dsp:nvSpPr>
      <dsp:spPr>
        <a:xfrm>
          <a:off x="0" y="1145944"/>
          <a:ext cx="8332470" cy="91531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050598-D8D9-434C-B0A1-0DBA6D05D943}">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093644-DDE6-4735-88AD-260D2B035DE6}">
      <dsp:nvSpPr>
        <dsp:cNvPr id="0" name=""/>
        <dsp:cNvSpPr/>
      </dsp:nvSpPr>
      <dsp:spPr>
        <a:xfrm>
          <a:off x="1057183" y="1145944"/>
          <a:ext cx="727528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1022350">
            <a:lnSpc>
              <a:spcPct val="100000"/>
            </a:lnSpc>
            <a:spcBef>
              <a:spcPct val="0"/>
            </a:spcBef>
            <a:spcAft>
              <a:spcPct val="35000"/>
            </a:spcAft>
            <a:buNone/>
          </a:pPr>
          <a:r>
            <a:rPr lang="en-US" sz="2300" kern="1200" dirty="0"/>
            <a:t>Provide Background Information on “Family Navigation”</a:t>
          </a:r>
        </a:p>
      </dsp:txBody>
      <dsp:txXfrm>
        <a:off x="1057183" y="1145944"/>
        <a:ext cx="7275286" cy="915310"/>
      </dsp:txXfrm>
    </dsp:sp>
    <dsp:sp modelId="{193CBB5B-1553-4DAA-B241-D2C09A8857FB}">
      <dsp:nvSpPr>
        <dsp:cNvPr id="0" name=""/>
        <dsp:cNvSpPr/>
      </dsp:nvSpPr>
      <dsp:spPr>
        <a:xfrm>
          <a:off x="0" y="2290082"/>
          <a:ext cx="8332470" cy="91531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5B49DF-7E02-4BDB-AB33-074BA6745E23}">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62FD6E-AA07-414F-B55E-847DEE0E768D}">
      <dsp:nvSpPr>
        <dsp:cNvPr id="0" name=""/>
        <dsp:cNvSpPr/>
      </dsp:nvSpPr>
      <dsp:spPr>
        <a:xfrm>
          <a:off x="1057183" y="2290082"/>
          <a:ext cx="727528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1066800">
            <a:lnSpc>
              <a:spcPct val="100000"/>
            </a:lnSpc>
            <a:spcBef>
              <a:spcPct val="0"/>
            </a:spcBef>
            <a:spcAft>
              <a:spcPct val="35000"/>
            </a:spcAft>
            <a:buNone/>
          </a:pPr>
          <a:r>
            <a:rPr lang="en-US" sz="2400" kern="1200" dirty="0"/>
            <a:t>Describe Development of the Guide</a:t>
          </a:r>
        </a:p>
      </dsp:txBody>
      <dsp:txXfrm>
        <a:off x="1057183" y="2290082"/>
        <a:ext cx="7275286" cy="915310"/>
      </dsp:txXfrm>
    </dsp:sp>
    <dsp:sp modelId="{C2309725-DDAF-4DAD-A39A-224E8F0A4CB4}">
      <dsp:nvSpPr>
        <dsp:cNvPr id="0" name=""/>
        <dsp:cNvSpPr/>
      </dsp:nvSpPr>
      <dsp:spPr>
        <a:xfrm>
          <a:off x="0" y="3434221"/>
          <a:ext cx="8332470" cy="91531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15B0BA-CA74-433B-87BB-E361DFF51E0C}">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CE76DA-D0BD-4646-A31A-DE779AD0D588}">
      <dsp:nvSpPr>
        <dsp:cNvPr id="0" name=""/>
        <dsp:cNvSpPr/>
      </dsp:nvSpPr>
      <dsp:spPr>
        <a:xfrm>
          <a:off x="1057183" y="3434221"/>
          <a:ext cx="727528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1022350">
            <a:lnSpc>
              <a:spcPct val="100000"/>
            </a:lnSpc>
            <a:spcBef>
              <a:spcPct val="0"/>
            </a:spcBef>
            <a:spcAft>
              <a:spcPct val="35000"/>
            </a:spcAft>
            <a:buNone/>
          </a:pPr>
          <a:r>
            <a:rPr lang="en-US" sz="2300" kern="1200"/>
            <a:t>Overview of Family Navigation Model &amp; Guide</a:t>
          </a:r>
        </a:p>
      </dsp:txBody>
      <dsp:txXfrm>
        <a:off x="1057183" y="3434221"/>
        <a:ext cx="7275286" cy="915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D9181E-D3B2-3641-8DB8-7E19C4B4EBC3}">
      <dsp:nvSpPr>
        <dsp:cNvPr id="0" name=""/>
        <dsp:cNvSpPr/>
      </dsp:nvSpPr>
      <dsp:spPr>
        <a:xfrm>
          <a:off x="0" y="425077"/>
          <a:ext cx="2687111" cy="16122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Less than ½ (47%) of children screened for Autism by PCP</a:t>
          </a:r>
        </a:p>
      </dsp:txBody>
      <dsp:txXfrm>
        <a:off x="0" y="425077"/>
        <a:ext cx="2687111" cy="1612266"/>
      </dsp:txXfrm>
    </dsp:sp>
    <dsp:sp modelId="{E69F774E-ED41-484C-BDAD-466D88DD0BE6}">
      <dsp:nvSpPr>
        <dsp:cNvPr id="0" name=""/>
        <dsp:cNvSpPr/>
      </dsp:nvSpPr>
      <dsp:spPr>
        <a:xfrm>
          <a:off x="2955822" y="425077"/>
          <a:ext cx="2687111" cy="16122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25% told “not autism” by a professional before Autism diagnosis</a:t>
          </a:r>
        </a:p>
      </dsp:txBody>
      <dsp:txXfrm>
        <a:off x="2955822" y="425077"/>
        <a:ext cx="2687111" cy="1612266"/>
      </dsp:txXfrm>
    </dsp:sp>
    <dsp:sp modelId="{3EBA3011-7C97-3342-85A3-CBE46661E889}">
      <dsp:nvSpPr>
        <dsp:cNvPr id="0" name=""/>
        <dsp:cNvSpPr/>
      </dsp:nvSpPr>
      <dsp:spPr>
        <a:xfrm>
          <a:off x="5911645" y="425077"/>
          <a:ext cx="2687111" cy="16122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54.3% diagnosed with other autism-related conditions</a:t>
          </a:r>
        </a:p>
      </dsp:txBody>
      <dsp:txXfrm>
        <a:off x="5911645" y="425077"/>
        <a:ext cx="2687111" cy="1612266"/>
      </dsp:txXfrm>
    </dsp:sp>
    <dsp:sp modelId="{15185094-70A9-E94B-A833-17E77559627E}">
      <dsp:nvSpPr>
        <dsp:cNvPr id="0" name=""/>
        <dsp:cNvSpPr/>
      </dsp:nvSpPr>
      <dsp:spPr>
        <a:xfrm>
          <a:off x="1477911" y="2306055"/>
          <a:ext cx="2687111" cy="16122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Almost ½ saw 3 or more separate professionals before diagnosis</a:t>
          </a:r>
        </a:p>
      </dsp:txBody>
      <dsp:txXfrm>
        <a:off x="1477911" y="2306055"/>
        <a:ext cx="2687111" cy="1612266"/>
      </dsp:txXfrm>
    </dsp:sp>
    <dsp:sp modelId="{F443195A-F6D2-D74A-882D-F8F95D4DC7E4}">
      <dsp:nvSpPr>
        <dsp:cNvPr id="0" name=""/>
        <dsp:cNvSpPr/>
      </dsp:nvSpPr>
      <dsp:spPr>
        <a:xfrm>
          <a:off x="4433734" y="2306055"/>
          <a:ext cx="2687111" cy="16122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u="none" kern="1200"/>
            <a:t>Moderate amount of uncertainty among families</a:t>
          </a:r>
        </a:p>
      </dsp:txBody>
      <dsp:txXfrm>
        <a:off x="4433734" y="2306055"/>
        <a:ext cx="2687111" cy="16122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26E832-E9A8-7842-8463-8AA5B8F05EB9}">
      <dsp:nvSpPr>
        <dsp:cNvPr id="0" name=""/>
        <dsp:cNvSpPr/>
      </dsp:nvSpPr>
      <dsp:spPr>
        <a:xfrm>
          <a:off x="0" y="0"/>
          <a:ext cx="4901912" cy="10713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Concerns and developmental monitoring</a:t>
          </a:r>
        </a:p>
      </dsp:txBody>
      <dsp:txXfrm>
        <a:off x="31378" y="31378"/>
        <a:ext cx="3655331" cy="1008578"/>
      </dsp:txXfrm>
    </dsp:sp>
    <dsp:sp modelId="{B5E3B795-709E-7A4A-961A-0AE8F6336D0D}">
      <dsp:nvSpPr>
        <dsp:cNvPr id="0" name=""/>
        <dsp:cNvSpPr/>
      </dsp:nvSpPr>
      <dsp:spPr>
        <a:xfrm>
          <a:off x="410535" y="1266123"/>
          <a:ext cx="4901912" cy="10713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The evaluation process and results</a:t>
          </a:r>
        </a:p>
      </dsp:txBody>
      <dsp:txXfrm>
        <a:off x="441913" y="1297501"/>
        <a:ext cx="3732253" cy="1008578"/>
      </dsp:txXfrm>
    </dsp:sp>
    <dsp:sp modelId="{F964ED16-6FE6-4346-9C6A-22FC2B942DD7}">
      <dsp:nvSpPr>
        <dsp:cNvPr id="0" name=""/>
        <dsp:cNvSpPr/>
      </dsp:nvSpPr>
      <dsp:spPr>
        <a:xfrm>
          <a:off x="814943" y="2532246"/>
          <a:ext cx="4901912" cy="10713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Next steps after diagnosis and life course domains</a:t>
          </a:r>
        </a:p>
      </dsp:txBody>
      <dsp:txXfrm>
        <a:off x="846321" y="2563624"/>
        <a:ext cx="3738381" cy="1008578"/>
      </dsp:txXfrm>
    </dsp:sp>
    <dsp:sp modelId="{58B17C9D-9A4C-6142-A685-F1C852303EA6}">
      <dsp:nvSpPr>
        <dsp:cNvPr id="0" name=""/>
        <dsp:cNvSpPr/>
      </dsp:nvSpPr>
      <dsp:spPr>
        <a:xfrm>
          <a:off x="1225478" y="3798369"/>
          <a:ext cx="4901912" cy="10713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Go to demo of site</a:t>
          </a:r>
        </a:p>
      </dsp:txBody>
      <dsp:txXfrm>
        <a:off x="1256856" y="3829747"/>
        <a:ext cx="3732253" cy="1008578"/>
      </dsp:txXfrm>
    </dsp:sp>
    <dsp:sp modelId="{8B019DE3-C8AF-F443-8A70-5A2EAC8C55C3}">
      <dsp:nvSpPr>
        <dsp:cNvPr id="0" name=""/>
        <dsp:cNvSpPr/>
      </dsp:nvSpPr>
      <dsp:spPr>
        <a:xfrm>
          <a:off x="4205545" y="820545"/>
          <a:ext cx="696367" cy="696367"/>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4362228" y="820545"/>
        <a:ext cx="383001" cy="524016"/>
      </dsp:txXfrm>
    </dsp:sp>
    <dsp:sp modelId="{9DC8E5E7-0A37-9144-A133-55C45096B12B}">
      <dsp:nvSpPr>
        <dsp:cNvPr id="0" name=""/>
        <dsp:cNvSpPr/>
      </dsp:nvSpPr>
      <dsp:spPr>
        <a:xfrm>
          <a:off x="4616080" y="2086668"/>
          <a:ext cx="696367" cy="696367"/>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4772763" y="2086668"/>
        <a:ext cx="383001" cy="524016"/>
      </dsp:txXfrm>
    </dsp:sp>
    <dsp:sp modelId="{61327672-C87D-3C42-900E-CE81D664B5F0}">
      <dsp:nvSpPr>
        <dsp:cNvPr id="0" name=""/>
        <dsp:cNvSpPr/>
      </dsp:nvSpPr>
      <dsp:spPr>
        <a:xfrm>
          <a:off x="5020488" y="3352791"/>
          <a:ext cx="696367" cy="696367"/>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5177171" y="3352791"/>
        <a:ext cx="383001" cy="52401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59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95738" y="0"/>
            <a:ext cx="3055937" cy="465138"/>
          </a:xfrm>
          <a:prstGeom prst="rect">
            <a:avLst/>
          </a:prstGeom>
        </p:spPr>
        <p:txBody>
          <a:bodyPr vert="horz" lIns="91440" tIns="45720" rIns="91440" bIns="45720" rtlCol="0"/>
          <a:lstStyle>
            <a:lvl1pPr algn="r">
              <a:defRPr sz="1200"/>
            </a:lvl1pPr>
          </a:lstStyle>
          <a:p>
            <a:fld id="{6B611F72-61C3-114F-8D76-2A9E3F958063}" type="datetimeFigureOut">
              <a:rPr lang="en-US" smtClean="0"/>
              <a:t>9/20/2023</a:t>
            </a:fld>
            <a:endParaRPr lang="en-US"/>
          </a:p>
        </p:txBody>
      </p:sp>
      <p:sp>
        <p:nvSpPr>
          <p:cNvPr id="4" name="Footer Placeholder 3"/>
          <p:cNvSpPr>
            <a:spLocks noGrp="1"/>
          </p:cNvSpPr>
          <p:nvPr>
            <p:ph type="ftr" sz="quarter" idx="2"/>
          </p:nvPr>
        </p:nvSpPr>
        <p:spPr>
          <a:xfrm>
            <a:off x="0" y="8842375"/>
            <a:ext cx="30559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95738" y="8842375"/>
            <a:ext cx="3055937" cy="465138"/>
          </a:xfrm>
          <a:prstGeom prst="rect">
            <a:avLst/>
          </a:prstGeom>
        </p:spPr>
        <p:txBody>
          <a:bodyPr vert="horz" lIns="91440" tIns="45720" rIns="91440" bIns="45720" rtlCol="0" anchor="b"/>
          <a:lstStyle>
            <a:lvl1pPr algn="r">
              <a:defRPr sz="1200"/>
            </a:lvl1pPr>
          </a:lstStyle>
          <a:p>
            <a:fld id="{919E7FDB-A9D2-EA40-AD20-AAF80886360D}" type="slidenum">
              <a:rPr lang="en-US" smtClean="0"/>
              <a:t>‹#›</a:t>
            </a:fld>
            <a:endParaRPr lang="en-US"/>
          </a:p>
        </p:txBody>
      </p:sp>
    </p:spTree>
    <p:extLst>
      <p:ext uri="{BB962C8B-B14F-4D97-AF65-F5344CB8AC3E}">
        <p14:creationId xmlns:p14="http://schemas.microsoft.com/office/powerpoint/2010/main" val="190078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56414" cy="465454"/>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95217" y="0"/>
            <a:ext cx="3056414" cy="465454"/>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200150" y="698500"/>
            <a:ext cx="4654548" cy="3490911"/>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5327" y="4421823"/>
            <a:ext cx="5642608" cy="418909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42028"/>
            <a:ext cx="3056414" cy="465454"/>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95217" y="8842028"/>
            <a:ext cx="3056414" cy="465454"/>
          </a:xfrm>
          <a:prstGeom prst="rect">
            <a:avLst/>
          </a:prstGeom>
          <a:noFill/>
          <a:ln>
            <a:noFill/>
          </a:ln>
        </p:spPr>
        <p:txBody>
          <a:bodyPr lIns="93475" tIns="46725" rIns="93475" bIns="46725"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0420262"/>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1200150"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4" name="Shape 164"/>
          <p:cNvSpPr txBox="1">
            <a:spLocks noGrp="1"/>
          </p:cNvSpPr>
          <p:nvPr>
            <p:ph type="body" idx="1"/>
          </p:nvPr>
        </p:nvSpPr>
        <p:spPr>
          <a:xfrm>
            <a:off x="705327" y="4421823"/>
            <a:ext cx="5642608" cy="4189095"/>
          </a:xfrm>
          <a:prstGeom prst="rect">
            <a:avLst/>
          </a:prstGeom>
          <a:noFill/>
          <a:ln>
            <a:noFill/>
          </a:ln>
        </p:spPr>
        <p:txBody>
          <a:bodyPr lIns="93475" tIns="46725" rIns="93475" bIns="46725" anchor="t" anchorCtr="0">
            <a:noAutofit/>
          </a:bodyPr>
          <a:lstStyle/>
          <a:p>
            <a:r>
              <a:rPr lang="en-US" dirty="0"/>
              <a:t>Welcome</a:t>
            </a:r>
          </a:p>
          <a:p>
            <a:r>
              <a:rPr lang="en-US" dirty="0"/>
              <a:t>Add your name / agency to bottom of slide</a:t>
            </a:r>
          </a:p>
          <a:p>
            <a:endParaRPr lang="en-US" dirty="0"/>
          </a:p>
        </p:txBody>
      </p:sp>
      <p:sp>
        <p:nvSpPr>
          <p:cNvPr id="165" name="Shape 165"/>
          <p:cNvSpPr txBox="1">
            <a:spLocks noGrp="1"/>
          </p:cNvSpPr>
          <p:nvPr>
            <p:ph type="sldNum" idx="12"/>
          </p:nvPr>
        </p:nvSpPr>
        <p:spPr>
          <a:xfrm>
            <a:off x="3995217" y="8842028"/>
            <a:ext cx="3056414" cy="465454"/>
          </a:xfrm>
          <a:prstGeom prst="rect">
            <a:avLst/>
          </a:prstGeom>
          <a:noFill/>
          <a:ln>
            <a:noFill/>
          </a:ln>
        </p:spPr>
        <p:txBody>
          <a:bodyPr lIns="93475" tIns="46725" rIns="93475" bIns="46725" anchor="b"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200" b="0" i="0" u="none" strike="noStrike" cap="none">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698500"/>
            <a:ext cx="4654550" cy="3490913"/>
          </a:xfrm>
        </p:spPr>
      </p:sp>
      <p:sp>
        <p:nvSpPr>
          <p:cNvPr id="3" name="Notes Placeholder 2"/>
          <p:cNvSpPr>
            <a:spLocks noGrp="1"/>
          </p:cNvSpPr>
          <p:nvPr>
            <p:ph type="body" idx="1"/>
          </p:nvPr>
        </p:nvSpPr>
        <p:spPr/>
        <p:txBody>
          <a:bodyPr/>
          <a:lstStyle/>
          <a:p>
            <a:r>
              <a:rPr lang="en-US" dirty="0"/>
              <a:t>This slide highlights some of the important principles of the Steering Committee as the Guide was developed. </a:t>
            </a:r>
          </a:p>
          <a:p>
            <a:endParaRPr lang="en-US" dirty="0"/>
          </a:p>
          <a:p>
            <a:r>
              <a:rPr lang="en-US" dirty="0"/>
              <a:t>[Important to highlight the ‘warm hand off’ and the upcoming Spanish translation.]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7794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698500"/>
            <a:ext cx="4654550" cy="3490913"/>
          </a:xfrm>
        </p:spPr>
      </p:sp>
      <p:sp>
        <p:nvSpPr>
          <p:cNvPr id="3" name="Notes Placeholder 2"/>
          <p:cNvSpPr>
            <a:spLocks noGrp="1"/>
          </p:cNvSpPr>
          <p:nvPr>
            <p:ph type="body" idx="1"/>
          </p:nvPr>
        </p:nvSpPr>
        <p:spPr/>
        <p:txBody>
          <a:bodyPr/>
          <a:lstStyle/>
          <a:p>
            <a:r>
              <a:rPr lang="en-US" dirty="0"/>
              <a:t>We are going to go carefully through the online Family Navigation Guide but it’s important to understand that it is laid out using 3 Gating Questions.  These questions help families select the best starting point. </a:t>
            </a:r>
          </a:p>
          <a:p>
            <a:endParaRPr lang="en-US" dirty="0"/>
          </a:p>
          <a:p>
            <a:r>
              <a:rPr lang="en-US" dirty="0"/>
              <a:t>We will now guide you through the site and introduce you to our 3 gating questions.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8777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698500"/>
            <a:ext cx="4654550" cy="3490913"/>
          </a:xfrm>
        </p:spPr>
      </p:sp>
      <p:sp>
        <p:nvSpPr>
          <p:cNvPr id="3" name="Notes Placeholder 2"/>
          <p:cNvSpPr>
            <a:spLocks noGrp="1"/>
          </p:cNvSpPr>
          <p:nvPr>
            <p:ph type="body" idx="1"/>
          </p:nvPr>
        </p:nvSpPr>
        <p:spPr/>
        <p:txBody>
          <a:bodyPr/>
          <a:lstStyle/>
          <a:p>
            <a:r>
              <a:rPr lang="en-US" dirty="0"/>
              <a:t>You may use this slide if doing a virtual training and using breakout rooms.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2088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698500"/>
            <a:ext cx="4654550" cy="3490913"/>
          </a:xfrm>
        </p:spPr>
      </p:sp>
      <p:sp>
        <p:nvSpPr>
          <p:cNvPr id="3" name="Notes Placeholder 2"/>
          <p:cNvSpPr>
            <a:spLocks noGrp="1"/>
          </p:cNvSpPr>
          <p:nvPr>
            <p:ph type="body" idx="1"/>
          </p:nvPr>
        </p:nvSpPr>
        <p:spPr/>
        <p:txBody>
          <a:bodyPr/>
          <a:lstStyle/>
          <a:p>
            <a:r>
              <a:rPr lang="en-US" dirty="0"/>
              <a:t>Use this slide if doing a virtual presentation.</a:t>
            </a:r>
          </a:p>
          <a:p>
            <a:endParaRPr lang="en-US" dirty="0"/>
          </a:p>
          <a:p>
            <a:r>
              <a:rPr lang="en-US" dirty="0"/>
              <a:t>If in person, delete the information and put your own introductory information.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1327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698500"/>
            <a:ext cx="4654550" cy="3490913"/>
          </a:xfrm>
        </p:spPr>
      </p:sp>
      <p:sp>
        <p:nvSpPr>
          <p:cNvPr id="3" name="Notes Placeholder 2"/>
          <p:cNvSpPr>
            <a:spLocks noGrp="1"/>
          </p:cNvSpPr>
          <p:nvPr>
            <p:ph type="body" idx="1"/>
          </p:nvPr>
        </p:nvSpPr>
        <p:spPr/>
        <p:txBody>
          <a:bodyPr/>
          <a:lstStyle/>
          <a:p>
            <a:r>
              <a:rPr lang="en-US" dirty="0"/>
              <a:t>Briefly go over the agenda for the training.</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3658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698500"/>
            <a:ext cx="4654550" cy="3490913"/>
          </a:xfrm>
        </p:spPr>
      </p:sp>
      <p:sp>
        <p:nvSpPr>
          <p:cNvPr id="3" name="Notes Placeholder 2"/>
          <p:cNvSpPr>
            <a:spLocks noGrp="1"/>
          </p:cNvSpPr>
          <p:nvPr>
            <p:ph type="body" idx="1"/>
          </p:nvPr>
        </p:nvSpPr>
        <p:spPr/>
        <p:txBody>
          <a:bodyPr/>
          <a:lstStyle/>
          <a:p>
            <a:r>
              <a:rPr lang="en-US" dirty="0"/>
              <a:t>Before we start the training, we want to acknowledge the team who developed the Family Navigation Guide.  The project was funded by HRSA and the team is listed on this slide.</a:t>
            </a:r>
          </a:p>
        </p:txBody>
      </p:sp>
      <p:sp>
        <p:nvSpPr>
          <p:cNvPr id="4" name="Slide Number Placeholder 3"/>
          <p:cNvSpPr>
            <a:spLocks noGrp="1"/>
          </p:cNvSpPr>
          <p:nvPr>
            <p:ph type="sldNum" sz="quarter" idx="10"/>
          </p:nvPr>
        </p:nvSpPr>
        <p:spPr/>
        <p:txBody>
          <a:bodyPr/>
          <a:lstStyle/>
          <a:p>
            <a:fld id="{E6DE23E1-E912-D64B-AA02-F2886FEBA7C9}" type="slidenum">
              <a:rPr lang="en-US" smtClean="0"/>
              <a:t>4</a:t>
            </a:fld>
            <a:endParaRPr lang="en-US"/>
          </a:p>
        </p:txBody>
      </p:sp>
    </p:spTree>
    <p:extLst>
      <p:ext uri="{BB962C8B-B14F-4D97-AF65-F5344CB8AC3E}">
        <p14:creationId xmlns:p14="http://schemas.microsoft.com/office/powerpoint/2010/main" val="3042013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698500"/>
            <a:ext cx="4654550" cy="3490913"/>
          </a:xfrm>
        </p:spPr>
      </p:sp>
      <p:sp>
        <p:nvSpPr>
          <p:cNvPr id="3" name="Notes Placeholder 2"/>
          <p:cNvSpPr>
            <a:spLocks noGrp="1"/>
          </p:cNvSpPr>
          <p:nvPr>
            <p:ph type="body" idx="1"/>
          </p:nvPr>
        </p:nvSpPr>
        <p:spPr/>
        <p:txBody>
          <a:bodyPr/>
          <a:lstStyle/>
          <a:p>
            <a:r>
              <a:rPr lang="en-US" dirty="0"/>
              <a:t>Prior to this HRSA grant, Drs. Crais and Pretzel worked on another HRSA grant which set the framework for the focus on family navigation.  We want to briefly mention two published studies that were conducted in NC.  One was a large survey of 450 families of young children with ASD and the other consisted of a series of focus groups across the state with families who had a child with ASD.</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DE23E1-E912-D64B-AA02-F2886FEBA7C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321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698500"/>
            <a:ext cx="4654550" cy="3490913"/>
          </a:xfrm>
        </p:spPr>
      </p:sp>
      <p:sp>
        <p:nvSpPr>
          <p:cNvPr id="3" name="Notes Placeholder 2"/>
          <p:cNvSpPr>
            <a:spLocks noGrp="1"/>
          </p:cNvSpPr>
          <p:nvPr>
            <p:ph type="body" idx="1"/>
          </p:nvPr>
        </p:nvSpPr>
        <p:spPr/>
        <p:txBody>
          <a:bodyPr/>
          <a:lstStyle/>
          <a:p>
            <a:r>
              <a:rPr lang="en-US" dirty="0"/>
              <a:t>This slide shows the primary findings from the survey of 450 NC families.  The purpose of the study was to better understand the journey families undertake when seeking a diagnosis.</a:t>
            </a:r>
          </a:p>
          <a:p>
            <a:endParaRPr lang="en-US" dirty="0"/>
          </a:p>
          <a:p>
            <a:r>
              <a:rPr lang="en-US" dirty="0"/>
              <a:t>In the first box, it shows that fewer than half of the families reported having their child screened for autism by their primary care physician.  We know from Medicaid data that more physicians were doing ASD screenings but it’s clear that families weren’t always aware that the forms they filled out were validated screening forms.</a:t>
            </a:r>
          </a:p>
          <a:p>
            <a:endParaRPr lang="en-US" dirty="0"/>
          </a:p>
          <a:p>
            <a:r>
              <a:rPr lang="en-US" dirty="0"/>
              <a:t>[Briefly mention the next 3 boxes]</a:t>
            </a:r>
          </a:p>
          <a:p>
            <a:endParaRPr lang="en-US" dirty="0"/>
          </a:p>
          <a:p>
            <a:r>
              <a:rPr lang="en-US" dirty="0"/>
              <a:t> All of these experiences led to a moderate amount of uncertainty among families and indicated a clear need for family navigation and guidance through this process.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3335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698500"/>
            <a:ext cx="4654550" cy="3490913"/>
          </a:xfrm>
        </p:spPr>
      </p:sp>
      <p:sp>
        <p:nvSpPr>
          <p:cNvPr id="3" name="Notes Placeholder 2"/>
          <p:cNvSpPr>
            <a:spLocks noGrp="1"/>
          </p:cNvSpPr>
          <p:nvPr>
            <p:ph type="body" idx="1"/>
          </p:nvPr>
        </p:nvSpPr>
        <p:spPr/>
        <p:txBody>
          <a:bodyPr/>
          <a:lstStyle/>
          <a:p>
            <a:pPr marL="114300">
              <a:lnSpc>
                <a:spcPct val="90000"/>
              </a:lnSpc>
              <a:spcAft>
                <a:spcPts val="600"/>
              </a:spcAft>
              <a:defRPr/>
            </a:pPr>
            <a:r>
              <a:rPr lang="en-US" sz="1200" kern="1200" dirty="0">
                <a:solidFill>
                  <a:schemeClr val="tx1"/>
                </a:solidFill>
                <a:latin typeface="+mn-lt"/>
                <a:ea typeface="+mn-ea"/>
                <a:cs typeface="+mn-cs"/>
              </a:rPr>
              <a:t>The second study consisted of 8 focus groups (4 English speaking, 2 Spanish speaking, 2 American Indian) across NC of 55 family members of children with Autism ages  1 ½ - 9 years </a:t>
            </a:r>
          </a:p>
          <a:p>
            <a:pPr marL="114300">
              <a:lnSpc>
                <a:spcPct val="90000"/>
              </a:lnSpc>
              <a:spcAft>
                <a:spcPts val="600"/>
              </a:spcAft>
              <a:defRPr/>
            </a:pPr>
            <a:endParaRPr lang="en-US" dirty="0">
              <a:solidFill>
                <a:schemeClr val="tx1"/>
              </a:solidFill>
              <a:latin typeface="+mn-lt"/>
              <a:ea typeface="+mn-ea"/>
              <a:cs typeface="+mn-cs"/>
            </a:endParaRPr>
          </a:p>
          <a:p>
            <a:pPr marL="114300">
              <a:lnSpc>
                <a:spcPct val="90000"/>
              </a:lnSpc>
              <a:spcAft>
                <a:spcPts val="600"/>
              </a:spcAft>
              <a:defRPr/>
            </a:pPr>
            <a:r>
              <a:rPr lang="en-US" dirty="0">
                <a:solidFill>
                  <a:schemeClr val="tx1"/>
                </a:solidFill>
                <a:latin typeface="+mn-lt"/>
                <a:ea typeface="+mn-ea"/>
                <a:cs typeface="+mn-cs"/>
              </a:rPr>
              <a:t>They reported numerous barriers when seeking evaluation and diagnoses.</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7249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698500"/>
            <a:ext cx="4654550" cy="3490913"/>
          </a:xfrm>
        </p:spPr>
      </p:sp>
      <p:sp>
        <p:nvSpPr>
          <p:cNvPr id="3" name="Notes Placeholder 2"/>
          <p:cNvSpPr>
            <a:spLocks noGrp="1"/>
          </p:cNvSpPr>
          <p:nvPr>
            <p:ph type="body" idx="1"/>
          </p:nvPr>
        </p:nvSpPr>
        <p:spPr/>
        <p:txBody>
          <a:bodyPr/>
          <a:lstStyle/>
          <a:p>
            <a:r>
              <a:rPr lang="en-US" dirty="0"/>
              <a:t>So, in addition to this previous research, we know that this is an important time to focus on family navigation.</a:t>
            </a:r>
          </a:p>
          <a:p>
            <a:endParaRPr lang="en-US" dirty="0"/>
          </a:p>
          <a:p>
            <a:r>
              <a:rPr lang="en-US" dirty="0"/>
              <a:t>The</a:t>
            </a:r>
            <a:r>
              <a:rPr lang="en-US" sz="1200" b="0" i="0" u="none" strike="noStrike" kern="1200" cap="none" dirty="0">
                <a:solidFill>
                  <a:schemeClr val="dk1"/>
                </a:solidFill>
                <a:effectLst/>
                <a:latin typeface="Calibri"/>
                <a:ea typeface="Calibri"/>
                <a:cs typeface="Calibri"/>
                <a:sym typeface="Calibri"/>
              </a:rPr>
              <a:t> Medical Health Home model is key to future care. Studies have shown that individualized attention to whole-person care can offer improvement in physical and behavioral health,  increase access to community-based social services, and assist in the management of chronic conditions. Addressing social determinants of health is key so that caregivers/families are able to even consider other services and supports their family member with disabilities may need.</a:t>
            </a:r>
            <a:endParaRPr lang="en-US" sz="1200" b="0" i="0" u="none" strike="noStrike" kern="1200" cap="none" dirty="0">
              <a:solidFill>
                <a:schemeClr val="dk1"/>
              </a:solidFill>
              <a:effectLst/>
              <a:latin typeface="Calibri"/>
              <a:ea typeface="Calibri"/>
              <a:cs typeface="Calibri"/>
            </a:endParaRPr>
          </a:p>
          <a:p>
            <a:endParaRPr lang="en-US" sz="1200" b="0" i="0" u="none" strike="noStrike" kern="1200" cap="none" dirty="0">
              <a:solidFill>
                <a:schemeClr val="dk1"/>
              </a:solidFill>
              <a:effectLst/>
              <a:latin typeface="Calibri"/>
              <a:ea typeface="Calibri"/>
              <a:cs typeface="Calibri"/>
              <a:sym typeface="Calibri"/>
            </a:endParaRPr>
          </a:p>
          <a:p>
            <a:r>
              <a:rPr lang="en-US" dirty="0"/>
              <a:t>The goal of u</a:t>
            </a:r>
            <a:r>
              <a:rPr lang="en-US" sz="1200" b="0" i="0" u="none" strike="noStrike" kern="1200" cap="none" dirty="0">
                <a:solidFill>
                  <a:schemeClr val="dk1"/>
                </a:solidFill>
                <a:effectLst/>
                <a:latin typeface="Calibri"/>
                <a:ea typeface="Calibri"/>
                <a:cs typeface="Calibri"/>
                <a:sym typeface="Calibri"/>
              </a:rPr>
              <a:t>pcoming Medicaid transformation</a:t>
            </a:r>
            <a:r>
              <a:rPr lang="en-US" dirty="0"/>
              <a:t> and </a:t>
            </a:r>
            <a:r>
              <a:rPr lang="en-US" sz="1200" b="0" i="0" u="none" strike="noStrike" kern="1200" cap="none" dirty="0">
                <a:solidFill>
                  <a:schemeClr val="dk1"/>
                </a:solidFill>
                <a:effectLst/>
                <a:latin typeface="Calibri"/>
                <a:ea typeface="Calibri"/>
                <a:cs typeface="Calibri"/>
                <a:sym typeface="Calibri"/>
              </a:rPr>
              <a:t>the transition to managed care is to improve the health of North Carolinians through an integrated and well-coordinated system of care that addresses both medical and nonmedical drivers of health.  This will hopefully be accomplished through the Care Management model in which  Family Navigation will play a role. The current target date  for the roll out of the plan is October 2024.</a:t>
            </a:r>
            <a:br>
              <a:rPr lang="en-US" sz="1200" b="0" i="0" u="none" strike="noStrike" kern="1200" cap="none" dirty="0">
                <a:effectLst/>
                <a:latin typeface="Calibri"/>
                <a:ea typeface="Calibri"/>
                <a:cs typeface="Calibri"/>
              </a:rPr>
            </a:br>
            <a:endParaRPr lang="en-US" sz="1200" b="0" i="0" u="none" strike="noStrike" kern="1200" cap="none" dirty="0">
              <a:solidFill>
                <a:schemeClr val="dk1"/>
              </a:solidFill>
              <a:effectLst/>
              <a:latin typeface="Calibri"/>
              <a:ea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Finally, by your presence here today, we can see that Family Navigation work in NC is important to you and a big part of your job.</a:t>
            </a:r>
            <a:endParaRPr lang="en-US" sz="1200" b="0" i="0" u="none" strike="noStrike" kern="1200" cap="none" dirty="0">
              <a:solidFill>
                <a:schemeClr val="dk1"/>
              </a:solidFill>
              <a:effectLst/>
              <a:latin typeface="Calibri"/>
              <a:ea typeface="Calibri"/>
              <a:cs typeface="Calibri"/>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4416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698500"/>
            <a:ext cx="4654550" cy="3490913"/>
          </a:xfrm>
        </p:spPr>
      </p:sp>
      <p:sp>
        <p:nvSpPr>
          <p:cNvPr id="3" name="Notes Placeholder 2"/>
          <p:cNvSpPr>
            <a:spLocks noGrp="1"/>
          </p:cNvSpPr>
          <p:nvPr>
            <p:ph type="body" idx="1"/>
          </p:nvPr>
        </p:nvSpPr>
        <p:spPr/>
        <p:txBody>
          <a:bodyPr/>
          <a:lstStyle/>
          <a:p>
            <a:r>
              <a:rPr lang="en-US" dirty="0"/>
              <a:t>Getting back to the recent HRSA grant and the creation of the Family Navigation Guide, the Guide was the work of a large, statewide steering committee.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4062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54238927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16103540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1" i="0" u="none" strike="noStrike" cap="none" smtClean="0">
                <a:solidFill>
                  <a:srgbClr val="888888"/>
                </a:solidFill>
                <a:latin typeface="Calibri"/>
                <a:ea typeface="Calibri"/>
                <a:cs typeface="Calibri"/>
                <a:sym typeface="Calibri"/>
              </a:rPr>
              <a:t>‹#›</a:t>
            </a:fld>
            <a:endParaRPr lang="en-US" sz="1200" b="1"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654629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528016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1" i="0" u="none" strike="noStrike" cap="none" smtClean="0">
                <a:solidFill>
                  <a:srgbClr val="888888"/>
                </a:solidFill>
                <a:latin typeface="Calibri"/>
                <a:ea typeface="Calibri"/>
                <a:cs typeface="Calibri"/>
                <a:sym typeface="Calibri"/>
              </a:rPr>
              <a:t>‹#›</a:t>
            </a:fld>
            <a:endParaRPr lang="en-US" sz="1200" b="1"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826571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65081089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357818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12607530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63874677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1" i="0" u="none" strike="noStrike" cap="none" smtClean="0">
                <a:solidFill>
                  <a:srgbClr val="888888"/>
                </a:solidFill>
                <a:latin typeface="Calibri"/>
                <a:ea typeface="Calibri"/>
                <a:cs typeface="Calibri"/>
                <a:sym typeface="Calibri"/>
              </a:rPr>
              <a:t>‹#›</a:t>
            </a:fld>
            <a:endParaRPr lang="en-US" sz="1200" b="1"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246257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13435610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smtClean="0">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42973154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77" r:id="rId4"/>
    <p:sldLayoutId id="2147483670" r:id="rId5"/>
    <p:sldLayoutId id="2147483678" r:id="rId6"/>
    <p:sldLayoutId id="2147483672" r:id="rId7"/>
    <p:sldLayoutId id="2147483673" r:id="rId8"/>
    <p:sldLayoutId id="2147483674" r:id="rId9"/>
    <p:sldLayoutId id="2147483675" r:id="rId10"/>
    <p:sldLayoutId id="2147483676"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tscpl.org/parents/understanding-your-childs-developmental-milestones" TargetMode="Externa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2.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6"/>
        <p:cNvGrpSpPr/>
        <p:nvPr/>
      </p:nvGrpSpPr>
      <p:grpSpPr>
        <a:xfrm>
          <a:off x="0" y="0"/>
          <a:ext cx="0" cy="0"/>
          <a:chOff x="0" y="0"/>
          <a:chExt cx="0" cy="0"/>
        </a:xfrm>
      </p:grpSpPr>
      <p:sp>
        <p:nvSpPr>
          <p:cNvPr id="19" name="Rectangle 18">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380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80" y="256540"/>
            <a:ext cx="877824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3" name="Straight Connector 22">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71700" y="5768204"/>
            <a:ext cx="4800600" cy="0"/>
          </a:xfrm>
          <a:prstGeom prst="line">
            <a:avLst/>
          </a:prstGeom>
          <a:ln>
            <a:solidFill>
              <a:srgbClr val="5380B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50606" y="4100052"/>
            <a:ext cx="7934633" cy="2271251"/>
          </a:xfrm>
        </p:spPr>
        <p:txBody>
          <a:bodyPr vert="horz" lIns="91440" tIns="45720" rIns="91440" bIns="45720" rtlCol="0" anchor="b">
            <a:normAutofit fontScale="90000"/>
          </a:bodyPr>
          <a:lstStyle/>
          <a:p>
            <a:pPr algn="ctr" defTabSz="914400"/>
            <a:r>
              <a:rPr lang="en-US" sz="2800" b="1" dirty="0">
                <a:solidFill>
                  <a:srgbClr val="5380B3"/>
                </a:solidFill>
              </a:rPr>
              <a:t>NC Navigating Care </a:t>
            </a:r>
            <a:br>
              <a:rPr lang="en-US" sz="2800" b="1" dirty="0">
                <a:solidFill>
                  <a:srgbClr val="5380B3"/>
                </a:solidFill>
              </a:rPr>
            </a:br>
            <a:r>
              <a:rPr lang="en-US" sz="2800" b="1" dirty="0">
                <a:solidFill>
                  <a:srgbClr val="0070C0"/>
                </a:solidFill>
              </a:rPr>
              <a:t>Family Navigation Model &amp; Guide</a:t>
            </a:r>
            <a:br>
              <a:rPr lang="en-US" sz="2800" b="1" dirty="0">
                <a:solidFill>
                  <a:srgbClr val="0070C0"/>
                </a:solidFill>
              </a:rPr>
            </a:br>
            <a:r>
              <a:rPr lang="en-US" sz="2800" b="1" dirty="0">
                <a:solidFill>
                  <a:srgbClr val="0070C0"/>
                </a:solidFill>
              </a:rPr>
              <a:t>Working with Families with </a:t>
            </a:r>
            <a:r>
              <a:rPr lang="en-US" sz="2800" b="1" dirty="0">
                <a:solidFill>
                  <a:srgbClr val="5380B3"/>
                </a:solidFill>
              </a:rPr>
              <a:t>Children with Disabilities</a:t>
            </a:r>
            <a:br>
              <a:rPr lang="en-US" sz="2000" b="1" dirty="0">
                <a:solidFill>
                  <a:srgbClr val="5380B3"/>
                </a:solidFill>
              </a:rPr>
            </a:br>
            <a:br>
              <a:rPr lang="en-US" sz="2000" b="1" dirty="0">
                <a:solidFill>
                  <a:srgbClr val="5380B3"/>
                </a:solidFill>
              </a:rPr>
            </a:br>
            <a:br>
              <a:rPr lang="en-US" sz="2000" b="1" dirty="0">
                <a:solidFill>
                  <a:srgbClr val="5380B3"/>
                </a:solidFill>
              </a:rPr>
            </a:br>
            <a:r>
              <a:rPr lang="en-US" sz="2000" b="1" dirty="0">
                <a:solidFill>
                  <a:srgbClr val="5380B3"/>
                </a:solidFill>
              </a:rPr>
              <a:t>Presented by:  </a:t>
            </a:r>
            <a:br>
              <a:rPr lang="en-US" sz="2000" b="1" dirty="0">
                <a:solidFill>
                  <a:srgbClr val="5380B3"/>
                </a:solidFill>
              </a:rPr>
            </a:br>
            <a:endParaRPr lang="en-US" sz="2000" b="1" dirty="0">
              <a:solidFill>
                <a:srgbClr val="5380B3"/>
              </a:solidFill>
            </a:endParaRPr>
          </a:p>
        </p:txBody>
      </p:sp>
      <p:pic>
        <p:nvPicPr>
          <p:cNvPr id="5" name="Picture 4" descr="Logo, company name&#10;&#10;Description automatically generated"/>
          <p:cNvPicPr/>
          <p:nvPr/>
        </p:nvPicPr>
        <p:blipFill rotWithShape="1">
          <a:blip r:embed="rId3" cstate="print">
            <a:extLst>
              <a:ext uri="{28A0092B-C50C-407E-A947-70E740481C1C}">
                <a14:useLocalDpi xmlns:a14="http://schemas.microsoft.com/office/drawing/2010/main" val="0"/>
              </a:ext>
            </a:extLst>
          </a:blip>
          <a:srcRect t="14837" r="2" b="1082"/>
          <a:stretch/>
        </p:blipFill>
        <p:spPr>
          <a:xfrm>
            <a:off x="182880" y="256540"/>
            <a:ext cx="8778240" cy="37642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5"/>
            <a:ext cx="7886700" cy="1325563"/>
          </a:xfrm>
        </p:spPr>
        <p:txBody>
          <a:bodyPr>
            <a:normAutofit/>
          </a:bodyPr>
          <a:lstStyle/>
          <a:p>
            <a:r>
              <a:rPr lang="en-US" sz="4000" b="1">
                <a:solidFill>
                  <a:srgbClr val="FFFFFF"/>
                </a:solidFill>
                <a:latin typeface="+mn-lt"/>
              </a:rPr>
              <a:t>Principles of the Navigation Guide</a:t>
            </a:r>
          </a:p>
        </p:txBody>
      </p:sp>
      <p:sp>
        <p:nvSpPr>
          <p:cNvPr id="3" name="Content Placeholder 2"/>
          <p:cNvSpPr>
            <a:spLocks noGrp="1"/>
          </p:cNvSpPr>
          <p:nvPr>
            <p:ph idx="1"/>
          </p:nvPr>
        </p:nvSpPr>
        <p:spPr>
          <a:xfrm>
            <a:off x="170393" y="2055813"/>
            <a:ext cx="9045526" cy="5076507"/>
          </a:xfrm>
        </p:spPr>
        <p:txBody>
          <a:bodyPr>
            <a:normAutofit/>
          </a:bodyPr>
          <a:lstStyle/>
          <a:p>
            <a:r>
              <a:rPr lang="en-US" sz="2800" dirty="0">
                <a:solidFill>
                  <a:schemeClr val="accent1">
                    <a:lumMod val="75000"/>
                  </a:schemeClr>
                </a:solidFill>
              </a:rPr>
              <a:t>Heavy focus on ages birth to eight, but Guide can help family throughout child’s life</a:t>
            </a:r>
          </a:p>
          <a:p>
            <a:r>
              <a:rPr lang="en-US" sz="2800" dirty="0">
                <a:solidFill>
                  <a:schemeClr val="accent1">
                    <a:lumMod val="75000"/>
                  </a:schemeClr>
                </a:solidFill>
              </a:rPr>
              <a:t>Family engagement and family guidance are key </a:t>
            </a:r>
          </a:p>
          <a:p>
            <a:r>
              <a:rPr lang="en-US" sz="2800" dirty="0">
                <a:solidFill>
                  <a:schemeClr val="accent1">
                    <a:lumMod val="75000"/>
                  </a:schemeClr>
                </a:solidFill>
              </a:rPr>
              <a:t>Every page has “Warm hand off” link to resources where families can talk to a professional</a:t>
            </a:r>
          </a:p>
          <a:p>
            <a:r>
              <a:rPr lang="en-US" sz="2800" dirty="0">
                <a:solidFill>
                  <a:schemeClr val="accent1">
                    <a:lumMod val="75000"/>
                  </a:schemeClr>
                </a:solidFill>
              </a:rPr>
              <a:t>Written primarily for navigators, but was also written for family members </a:t>
            </a:r>
          </a:p>
          <a:p>
            <a:r>
              <a:rPr lang="en-US" sz="2800" dirty="0">
                <a:solidFill>
                  <a:schemeClr val="accent1">
                    <a:lumMod val="75000"/>
                  </a:schemeClr>
                </a:solidFill>
              </a:rPr>
              <a:t>Not enough funds to translate materials into Spanish, but a number of sites have materials in Spanish (Coming 2024)</a:t>
            </a:r>
          </a:p>
          <a:p>
            <a:r>
              <a:rPr lang="en-US" sz="2800" dirty="0">
                <a:solidFill>
                  <a:schemeClr val="accent1">
                    <a:lumMod val="75000"/>
                  </a:schemeClr>
                </a:solidFill>
              </a:rPr>
              <a:t>Sustainability: chose well established websites and will be maintained by Family Support Network</a:t>
            </a:r>
          </a:p>
          <a:p>
            <a:endParaRPr lang="en-US" sz="2800" dirty="0">
              <a:solidFill>
                <a:schemeClr val="accent1">
                  <a:lumMod val="75000"/>
                </a:schemeClr>
              </a:solidFill>
            </a:endParaRPr>
          </a:p>
          <a:p>
            <a:endParaRPr lang="en-US" sz="2800" dirty="0">
              <a:solidFill>
                <a:schemeClr val="accent1">
                  <a:lumMod val="75000"/>
                </a:schemeClr>
              </a:solidFill>
            </a:endParaRPr>
          </a:p>
        </p:txBody>
      </p:sp>
    </p:spTree>
    <p:extLst>
      <p:ext uri="{BB962C8B-B14F-4D97-AF65-F5344CB8AC3E}">
        <p14:creationId xmlns:p14="http://schemas.microsoft.com/office/powerpoint/2010/main" val="1514148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4956" y="163330"/>
            <a:ext cx="6699567" cy="1325563"/>
          </a:xfrm>
        </p:spPr>
        <p:txBody>
          <a:bodyPr>
            <a:normAutofit/>
          </a:bodyPr>
          <a:lstStyle/>
          <a:p>
            <a:r>
              <a:rPr lang="en-US" b="1" dirty="0">
                <a:solidFill>
                  <a:schemeClr val="accent1">
                    <a:lumMod val="75000"/>
                  </a:schemeClr>
                </a:solidFill>
                <a:latin typeface="+mn-lt"/>
              </a:rPr>
              <a:t>Gated Guiding Questions &amp; Process</a:t>
            </a:r>
          </a:p>
        </p:txBody>
      </p:sp>
      <p:graphicFrame>
        <p:nvGraphicFramePr>
          <p:cNvPr id="13" name="Content Placeholder 2">
            <a:extLst>
              <a:ext uri="{FF2B5EF4-FFF2-40B4-BE49-F238E27FC236}">
                <a16:creationId xmlns:a16="http://schemas.microsoft.com/office/drawing/2014/main" id="{CD248F4A-007E-94E5-90AC-3B1C6F5983BC}"/>
              </a:ext>
            </a:extLst>
          </p:cNvPr>
          <p:cNvGraphicFramePr>
            <a:graphicFrameLocks noGrp="1"/>
          </p:cNvGraphicFramePr>
          <p:nvPr>
            <p:ph idx="1"/>
            <p:extLst>
              <p:ext uri="{D42A27DB-BD31-4B8C-83A1-F6EECF244321}">
                <p14:modId xmlns:p14="http://schemas.microsoft.com/office/powerpoint/2010/main" val="1250534707"/>
              </p:ext>
            </p:extLst>
          </p:nvPr>
        </p:nvGraphicFramePr>
        <p:xfrm>
          <a:off x="474956" y="1208281"/>
          <a:ext cx="6127391" cy="4869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6550" y="2358913"/>
            <a:ext cx="1605129" cy="2140172"/>
          </a:xfrm>
          <a:prstGeom prst="ellipse">
            <a:avLst/>
          </a:prstGeom>
          <a:solidFill>
            <a:srgbClr val="FFFFFF"/>
          </a:solidFill>
          <a:ln w="22225">
            <a:solidFill>
              <a:srgbClr val="FC6D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4DE0CFA-F4F0-E2D0-B890-3CDEA140FCAE}"/>
              </a:ext>
            </a:extLst>
          </p:cNvPr>
          <p:cNvPicPr>
            <a:picLocks noChangeAspect="1"/>
          </p:cNvPicPr>
          <p:nvPr/>
        </p:nvPicPr>
        <p:blipFill rotWithShape="1">
          <a:blip r:embed="rId8">
            <a:alphaModFix/>
          </a:blip>
          <a:srcRect l="15766" r="9117" b="5"/>
          <a:stretch/>
        </p:blipFill>
        <p:spPr>
          <a:xfrm>
            <a:off x="6773057" y="2474254"/>
            <a:ext cx="143442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4276285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 name="Rectangle 92">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0B8D8C-AA52-985D-29C4-6A954D72B3C1}"/>
              </a:ext>
            </a:extLst>
          </p:cNvPr>
          <p:cNvSpPr>
            <a:spLocks noGrp="1"/>
          </p:cNvSpPr>
          <p:nvPr>
            <p:ph type="title"/>
          </p:nvPr>
        </p:nvSpPr>
        <p:spPr>
          <a:xfrm>
            <a:off x="628650" y="365125"/>
            <a:ext cx="7886700" cy="1325563"/>
          </a:xfrm>
        </p:spPr>
        <p:txBody>
          <a:bodyPr>
            <a:normAutofit/>
          </a:bodyPr>
          <a:lstStyle/>
          <a:p>
            <a:r>
              <a:rPr lang="en-US" sz="4000" dirty="0">
                <a:solidFill>
                  <a:srgbClr val="FFFFFF"/>
                </a:solidFill>
                <a:cs typeface="Calibri Light"/>
              </a:rPr>
              <a:t>ACTIVITY:  FINDING RESOURCES (Q3) </a:t>
            </a:r>
            <a:endParaRPr lang="en-US" sz="4000" dirty="0">
              <a:solidFill>
                <a:srgbClr val="FFFFFF"/>
              </a:solidFill>
            </a:endParaRPr>
          </a:p>
        </p:txBody>
      </p:sp>
      <p:sp>
        <p:nvSpPr>
          <p:cNvPr id="75" name="Content Placeholder 2">
            <a:extLst>
              <a:ext uri="{FF2B5EF4-FFF2-40B4-BE49-F238E27FC236}">
                <a16:creationId xmlns:a16="http://schemas.microsoft.com/office/drawing/2014/main" id="{1CA5DB8F-9692-3E6E-150A-81207E189A0B}"/>
              </a:ext>
            </a:extLst>
          </p:cNvPr>
          <p:cNvSpPr>
            <a:spLocks noGrp="1"/>
          </p:cNvSpPr>
          <p:nvPr>
            <p:ph idx="1"/>
          </p:nvPr>
        </p:nvSpPr>
        <p:spPr>
          <a:xfrm>
            <a:off x="628650" y="1460740"/>
            <a:ext cx="7886700" cy="3738562"/>
          </a:xfrm>
        </p:spPr>
        <p:txBody>
          <a:bodyPr vert="horz" lIns="91440" tIns="45720" rIns="91440" bIns="45720" rtlCol="0" anchor="t">
            <a:noAutofit/>
          </a:bodyPr>
          <a:lstStyle/>
          <a:p>
            <a:pPr marL="0" indent="0">
              <a:buNone/>
            </a:pPr>
            <a:endParaRPr lang="en-US" sz="2500" dirty="0">
              <a:cs typeface="Calibri"/>
            </a:endParaRPr>
          </a:p>
          <a:p>
            <a:r>
              <a:rPr lang="en-US" sz="2500" dirty="0">
                <a:ea typeface="+mn-lt"/>
                <a:cs typeface="+mn-lt"/>
              </a:rPr>
              <a:t>Now it’s time to practice using the Guide!</a:t>
            </a:r>
            <a:endParaRPr lang="en-US" sz="2500" dirty="0">
              <a:ea typeface="Calibri"/>
              <a:cs typeface="Calibri"/>
            </a:endParaRPr>
          </a:p>
          <a:p>
            <a:r>
              <a:rPr lang="en-US" sz="2500" dirty="0">
                <a:ea typeface="+mn-lt"/>
                <a:cs typeface="+mn-lt"/>
              </a:rPr>
              <a:t>You will be assigned to a breakout room, please join!</a:t>
            </a:r>
            <a:endParaRPr lang="en-US" sz="2500" dirty="0">
              <a:ea typeface="Calibri"/>
              <a:cs typeface="Calibri"/>
            </a:endParaRPr>
          </a:p>
          <a:p>
            <a:r>
              <a:rPr lang="en-US" sz="2500" dirty="0">
                <a:ea typeface="+mn-lt"/>
                <a:cs typeface="+mn-lt"/>
              </a:rPr>
              <a:t>After joining the room, you will be introduced to a specific case study by a facilitator</a:t>
            </a:r>
            <a:endParaRPr lang="en-US" sz="2500" dirty="0">
              <a:ea typeface="Calibri"/>
              <a:cs typeface="Calibri"/>
            </a:endParaRPr>
          </a:p>
          <a:p>
            <a:r>
              <a:rPr lang="en-US" sz="2500" dirty="0">
                <a:ea typeface="+mn-lt"/>
                <a:cs typeface="+mn-lt"/>
              </a:rPr>
              <a:t>Minimize zoom (or use a different device) so you can access the website</a:t>
            </a:r>
            <a:endParaRPr lang="en-US" sz="2500" dirty="0">
              <a:ea typeface="Calibri"/>
              <a:cs typeface="Calibri"/>
            </a:endParaRPr>
          </a:p>
          <a:p>
            <a:r>
              <a:rPr lang="en-US" sz="2500" dirty="0">
                <a:ea typeface="+mn-lt"/>
                <a:cs typeface="+mn-lt"/>
              </a:rPr>
              <a:t>Log on to </a:t>
            </a:r>
            <a:r>
              <a:rPr lang="en-US" sz="2500" b="1" dirty="0">
                <a:ea typeface="+mn-lt"/>
                <a:cs typeface="+mn-lt"/>
              </a:rPr>
              <a:t>ncfamilynavigation.org</a:t>
            </a:r>
            <a:endParaRPr lang="en-US" sz="2500" dirty="0">
              <a:ea typeface="Calibri"/>
              <a:cs typeface="Calibri"/>
            </a:endParaRPr>
          </a:p>
          <a:p>
            <a:r>
              <a:rPr lang="en-US" sz="2500" dirty="0">
                <a:ea typeface="+mn-lt"/>
                <a:cs typeface="+mn-lt"/>
              </a:rPr>
              <a:t>At the bottom of the homepage, click on </a:t>
            </a:r>
            <a:r>
              <a:rPr lang="en-US" sz="2500" b="1" dirty="0">
                <a:ea typeface="+mn-lt"/>
                <a:cs typeface="+mn-lt"/>
              </a:rPr>
              <a:t>Find Resources</a:t>
            </a:r>
            <a:endParaRPr lang="en-US" sz="2500" dirty="0">
              <a:ea typeface="Calibri"/>
              <a:cs typeface="Calibri"/>
            </a:endParaRPr>
          </a:p>
          <a:p>
            <a:r>
              <a:rPr lang="en-US" sz="2500" dirty="0">
                <a:ea typeface="+mn-lt"/>
                <a:cs typeface="+mn-lt"/>
              </a:rPr>
              <a:t>The facilitator will use the case study to walk you through the domains and find resources</a:t>
            </a:r>
            <a:endParaRPr lang="en-US" sz="2500" dirty="0">
              <a:ea typeface="Calibri"/>
              <a:cs typeface="Calibri"/>
            </a:endParaRPr>
          </a:p>
          <a:p>
            <a:r>
              <a:rPr lang="en-US" sz="2500" dirty="0">
                <a:ea typeface="+mn-lt"/>
                <a:cs typeface="+mn-lt"/>
              </a:rPr>
              <a:t>If you finish your case study, explore the website</a:t>
            </a:r>
            <a:endParaRPr lang="en-US" sz="2500" dirty="0">
              <a:ea typeface="Calibri"/>
              <a:cs typeface="Calibri"/>
            </a:endParaRPr>
          </a:p>
          <a:p>
            <a:r>
              <a:rPr lang="en-US" sz="2500" dirty="0">
                <a:ea typeface="+mn-lt"/>
                <a:cs typeface="+mn-lt"/>
              </a:rPr>
              <a:t>Rejoin large group to discuss</a:t>
            </a:r>
            <a:endParaRPr lang="en-US" sz="2500" dirty="0">
              <a:ea typeface="Calibri"/>
              <a:cs typeface="Calibri"/>
            </a:endParaRPr>
          </a:p>
          <a:p>
            <a:endParaRPr lang="en-US" sz="2500" dirty="0">
              <a:ea typeface="Calibri"/>
              <a:cs typeface="Calibri"/>
            </a:endParaRPr>
          </a:p>
        </p:txBody>
      </p:sp>
    </p:spTree>
    <p:extLst>
      <p:ext uri="{BB962C8B-B14F-4D97-AF65-F5344CB8AC3E}">
        <p14:creationId xmlns:p14="http://schemas.microsoft.com/office/powerpoint/2010/main" val="953598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9" descr="A group of children sitting on the floor&#10;&#10;Description automatically generated with medium confidence">
            <a:extLst>
              <a:ext uri="{FF2B5EF4-FFF2-40B4-BE49-F238E27FC236}">
                <a16:creationId xmlns:a16="http://schemas.microsoft.com/office/drawing/2014/main" id="{1CE8C81A-BAC4-4A7F-EEB4-26B8A4D7A7EC}"/>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l="13559" r="20774"/>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6108DE-315D-1410-1083-88239396F97E}"/>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defTabSz="914400"/>
            <a:r>
              <a:rPr lang="en-US" sz="3100" b="1" dirty="0">
                <a:solidFill>
                  <a:schemeClr val="tx1">
                    <a:lumMod val="85000"/>
                    <a:lumOff val="15000"/>
                  </a:schemeClr>
                </a:solidFill>
              </a:rPr>
              <a:t>Questions or Comments?</a:t>
            </a:r>
            <a:endParaRPr lang="en-US" sz="3100" dirty="0">
              <a:solidFill>
                <a:schemeClr val="tx1">
                  <a:lumMod val="85000"/>
                  <a:lumOff val="15000"/>
                </a:schemeClr>
              </a:solidFill>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855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1" name="Rectangle 10">
            <a:extLst>
              <a:ext uri="{FF2B5EF4-FFF2-40B4-BE49-F238E27FC236}">
                <a16:creationId xmlns:a16="http://schemas.microsoft.com/office/drawing/2014/main" id="{F3768FD5-DD7A-43C7-8DEA-1F5DB3CB5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itle 1">
            <a:extLst>
              <a:ext uri="{FF2B5EF4-FFF2-40B4-BE49-F238E27FC236}">
                <a16:creationId xmlns:a16="http://schemas.microsoft.com/office/drawing/2014/main" id="{E60DB4DA-5E05-BC19-EADF-803EB63730E8}"/>
              </a:ext>
            </a:extLst>
          </p:cNvPr>
          <p:cNvSpPr>
            <a:spLocks noGrp="1"/>
          </p:cNvSpPr>
          <p:nvPr>
            <p:ph type="title"/>
          </p:nvPr>
        </p:nvSpPr>
        <p:spPr>
          <a:xfrm>
            <a:off x="1" y="3052689"/>
            <a:ext cx="8848578" cy="4290646"/>
          </a:xfrm>
        </p:spPr>
        <p:txBody>
          <a:bodyPr>
            <a:normAutofit fontScale="90000"/>
          </a:bodyPr>
          <a:lstStyle/>
          <a:p>
            <a:pPr>
              <a:spcBef>
                <a:spcPts val="0"/>
              </a:spcBef>
              <a:spcAft>
                <a:spcPts val="0"/>
              </a:spcAft>
            </a:pPr>
            <a:r>
              <a:rPr lang="en-US" sz="2800" dirty="0">
                <a:effectLst/>
                <a:latin typeface="Calibri" panose="020F0502020204030204" pitchFamily="34" charset="0"/>
                <a:ea typeface="Times New Roman" panose="02020603050405020304" pitchFamily="18" charset="0"/>
              </a:rPr>
              <a:t>	</a:t>
            </a:r>
            <a:r>
              <a:rPr lang="en-US" sz="2800" dirty="0">
                <a:solidFill>
                  <a:schemeClr val="tx2"/>
                </a:solidFill>
                <a:effectLst/>
                <a:latin typeface="Calibri" panose="020F0502020204030204" pitchFamily="34" charset="0"/>
                <a:ea typeface="Times New Roman" panose="02020603050405020304" pitchFamily="18" charset="0"/>
              </a:rPr>
              <a:t>Please sign in by putting your name, organization, and 	role/position in the chat</a:t>
            </a:r>
            <a:br>
              <a:rPr lang="en-US" sz="2800" dirty="0">
                <a:solidFill>
                  <a:schemeClr val="tx2"/>
                </a:solidFill>
                <a:latin typeface="Calibri" panose="020F0502020204030204" pitchFamily="34" charset="0"/>
                <a:ea typeface="Times New Roman" panose="02020603050405020304" pitchFamily="18" charset="0"/>
              </a:rPr>
            </a:br>
            <a:br>
              <a:rPr lang="en-US" sz="2800" dirty="0">
                <a:solidFill>
                  <a:schemeClr val="tx2"/>
                </a:solidFill>
                <a:latin typeface="Calibri" panose="020F0502020204030204" pitchFamily="34" charset="0"/>
                <a:ea typeface="Times New Roman" panose="02020603050405020304" pitchFamily="18" charset="0"/>
              </a:rPr>
            </a:br>
            <a:r>
              <a:rPr lang="en-US" sz="2800" dirty="0">
                <a:solidFill>
                  <a:schemeClr val="tx2"/>
                </a:solidFill>
                <a:latin typeface="Calibri" panose="020F0502020204030204" pitchFamily="34" charset="0"/>
                <a:ea typeface="Times New Roman" panose="02020603050405020304" pitchFamily="18" charset="0"/>
              </a:rPr>
              <a:t>	</a:t>
            </a:r>
            <a:r>
              <a:rPr lang="en-US" sz="2800" dirty="0">
                <a:solidFill>
                  <a:schemeClr val="tx2"/>
                </a:solidFill>
                <a:effectLst/>
                <a:latin typeface="Calibri" panose="020F0502020204030204" pitchFamily="34" charset="0"/>
                <a:ea typeface="Times New Roman" panose="02020603050405020304" pitchFamily="18" charset="0"/>
              </a:rPr>
              <a:t>Leave your video on, if possible</a:t>
            </a:r>
            <a:br>
              <a:rPr lang="en-US" sz="2800" dirty="0">
                <a:solidFill>
                  <a:schemeClr val="tx2"/>
                </a:solidFill>
                <a:effectLst/>
                <a:latin typeface="Calibri" panose="020F0502020204030204" pitchFamily="34" charset="0"/>
                <a:ea typeface="Times New Roman" panose="02020603050405020304" pitchFamily="18" charset="0"/>
              </a:rPr>
            </a:br>
            <a:br>
              <a:rPr lang="en-US" sz="2800" dirty="0">
                <a:solidFill>
                  <a:schemeClr val="tx2"/>
                </a:solidFill>
                <a:effectLst/>
                <a:latin typeface="Calibri" panose="020F0502020204030204" pitchFamily="34" charset="0"/>
                <a:ea typeface="Calibri" panose="020F0502020204030204" pitchFamily="34" charset="0"/>
              </a:rPr>
            </a:br>
            <a:r>
              <a:rPr lang="en-US" sz="2800" dirty="0">
                <a:solidFill>
                  <a:schemeClr val="tx2"/>
                </a:solidFill>
                <a:effectLst/>
                <a:latin typeface="Calibri" panose="020F0502020204030204" pitchFamily="34" charset="0"/>
                <a:ea typeface="Calibri" panose="020F0502020204030204" pitchFamily="34" charset="0"/>
              </a:rPr>
              <a:t>	</a:t>
            </a:r>
            <a:r>
              <a:rPr lang="en-US" sz="2800" dirty="0">
                <a:solidFill>
                  <a:schemeClr val="tx2"/>
                </a:solidFill>
                <a:effectLst/>
                <a:latin typeface="Calibri" panose="020F0502020204030204" pitchFamily="34" charset="0"/>
                <a:ea typeface="Times New Roman" panose="02020603050405020304" pitchFamily="18" charset="0"/>
              </a:rPr>
              <a:t>Please keep microphones on MUTE</a:t>
            </a:r>
            <a:br>
              <a:rPr lang="en-US" sz="2800" dirty="0">
                <a:solidFill>
                  <a:schemeClr val="tx2"/>
                </a:solidFill>
                <a:effectLst/>
                <a:latin typeface="Calibri" panose="020F0502020204030204" pitchFamily="34" charset="0"/>
                <a:ea typeface="Times New Roman" panose="02020603050405020304" pitchFamily="18" charset="0"/>
              </a:rPr>
            </a:br>
            <a:br>
              <a:rPr lang="en-US" sz="2800" dirty="0">
                <a:solidFill>
                  <a:schemeClr val="tx2"/>
                </a:solidFill>
                <a:effectLst/>
                <a:latin typeface="Calibri" panose="020F0502020204030204" pitchFamily="34" charset="0"/>
                <a:ea typeface="Calibri" panose="020F0502020204030204" pitchFamily="34" charset="0"/>
              </a:rPr>
            </a:br>
            <a:r>
              <a:rPr lang="en-US" sz="2800" dirty="0">
                <a:solidFill>
                  <a:schemeClr val="tx2"/>
                </a:solidFill>
                <a:effectLst/>
                <a:latin typeface="Calibri" panose="020F0502020204030204" pitchFamily="34" charset="0"/>
                <a:ea typeface="Calibri" panose="020F0502020204030204" pitchFamily="34" charset="0"/>
              </a:rPr>
              <a:t>	</a:t>
            </a:r>
            <a:r>
              <a:rPr lang="en-US" sz="2800" dirty="0">
                <a:solidFill>
                  <a:schemeClr val="tx2"/>
                </a:solidFill>
                <a:effectLst/>
                <a:latin typeface="Calibri" panose="020F0502020204030204" pitchFamily="34" charset="0"/>
                <a:ea typeface="Times New Roman" panose="02020603050405020304" pitchFamily="18" charset="0"/>
              </a:rPr>
              <a:t>Raise hand for questions/comments</a:t>
            </a:r>
            <a:br>
              <a:rPr lang="en-US" sz="2800" dirty="0">
                <a:solidFill>
                  <a:schemeClr val="tx2"/>
                </a:solidFill>
                <a:effectLst/>
                <a:latin typeface="Calibri" panose="020F0502020204030204" pitchFamily="34" charset="0"/>
                <a:ea typeface="Times New Roman" panose="02020603050405020304" pitchFamily="18" charset="0"/>
              </a:rPr>
            </a:br>
            <a:br>
              <a:rPr lang="en-US" sz="2800" dirty="0">
                <a:solidFill>
                  <a:schemeClr val="tx2"/>
                </a:solidFill>
                <a:effectLst/>
                <a:latin typeface="Calibri" panose="020F0502020204030204" pitchFamily="34" charset="0"/>
                <a:ea typeface="Calibri" panose="020F0502020204030204" pitchFamily="34" charset="0"/>
              </a:rPr>
            </a:br>
            <a:r>
              <a:rPr lang="en-US" sz="2800" dirty="0">
                <a:solidFill>
                  <a:schemeClr val="tx2"/>
                </a:solidFill>
                <a:effectLst/>
                <a:latin typeface="Calibri" panose="020F0502020204030204" pitchFamily="34" charset="0"/>
                <a:ea typeface="Calibri" panose="020F0502020204030204" pitchFamily="34" charset="0"/>
              </a:rPr>
              <a:t>	</a:t>
            </a:r>
            <a:br>
              <a:rPr lang="en-US" sz="2800" dirty="0">
                <a:effectLst/>
                <a:latin typeface="Calibri" panose="020F0502020204030204" pitchFamily="34" charset="0"/>
                <a:ea typeface="Calibri" panose="020F0502020204030204" pitchFamily="34" charset="0"/>
              </a:rPr>
            </a:br>
            <a:endParaRPr lang="en-US" sz="2800" dirty="0"/>
          </a:p>
        </p:txBody>
      </p:sp>
      <p:pic>
        <p:nvPicPr>
          <p:cNvPr id="4" name="Picture 3">
            <a:extLst>
              <a:ext uri="{FF2B5EF4-FFF2-40B4-BE49-F238E27FC236}">
                <a16:creationId xmlns:a16="http://schemas.microsoft.com/office/drawing/2014/main" id="{086006C9-4257-9BF9-0F43-68825C8EFF07}"/>
              </a:ext>
            </a:extLst>
          </p:cNvPr>
          <p:cNvPicPr>
            <a:picLocks noChangeAspect="1"/>
          </p:cNvPicPr>
          <p:nvPr/>
        </p:nvPicPr>
        <p:blipFill rotWithShape="1">
          <a:blip r:embed="rId3"/>
          <a:srcRect t="26942" b="23428"/>
          <a:stretch/>
        </p:blipFill>
        <p:spPr>
          <a:xfrm>
            <a:off x="1" y="10"/>
            <a:ext cx="9143999" cy="3154014"/>
          </a:xfrm>
          <a:custGeom>
            <a:avLst/>
            <a:gdLst/>
            <a:ahLst/>
            <a:cxnLst/>
            <a:rect l="l" t="t" r="r" b="b"/>
            <a:pathLst>
              <a:path w="12191999" h="3428999">
                <a:moveTo>
                  <a:pt x="0" y="0"/>
                </a:moveTo>
                <a:lnTo>
                  <a:pt x="12191999" y="0"/>
                </a:lnTo>
                <a:lnTo>
                  <a:pt x="12191999" y="920893"/>
                </a:lnTo>
                <a:lnTo>
                  <a:pt x="12191999" y="1514929"/>
                </a:lnTo>
                <a:lnTo>
                  <a:pt x="12191999" y="3130902"/>
                </a:lnTo>
                <a:lnTo>
                  <a:pt x="12188051" y="3131476"/>
                </a:lnTo>
                <a:cubicBezTo>
                  <a:pt x="12153000" y="3135813"/>
                  <a:pt x="12133655" y="3136025"/>
                  <a:pt x="12112012" y="3138906"/>
                </a:cubicBezTo>
                <a:cubicBezTo>
                  <a:pt x="12076970" y="3145595"/>
                  <a:pt x="12039899" y="3160769"/>
                  <a:pt x="12018752" y="3165642"/>
                </a:cubicBezTo>
                <a:lnTo>
                  <a:pt x="11985122" y="3168147"/>
                </a:lnTo>
                <a:lnTo>
                  <a:pt x="11986344" y="3172878"/>
                </a:lnTo>
                <a:lnTo>
                  <a:pt x="11973852" y="3173226"/>
                </a:lnTo>
                <a:lnTo>
                  <a:pt x="11945968" y="3173341"/>
                </a:lnTo>
                <a:cubicBezTo>
                  <a:pt x="11928568" y="3174057"/>
                  <a:pt x="11880184" y="3172923"/>
                  <a:pt x="11862470" y="3174654"/>
                </a:cubicBezTo>
                <a:cubicBezTo>
                  <a:pt x="11857360" y="3179700"/>
                  <a:pt x="11849473" y="3182451"/>
                  <a:pt x="11839688" y="3183726"/>
                </a:cubicBezTo>
                <a:lnTo>
                  <a:pt x="11818138" y="3183868"/>
                </a:lnTo>
                <a:lnTo>
                  <a:pt x="11693161" y="3196027"/>
                </a:lnTo>
                <a:lnTo>
                  <a:pt x="11675978" y="3196936"/>
                </a:lnTo>
                <a:lnTo>
                  <a:pt x="11666672" y="3201013"/>
                </a:lnTo>
                <a:cubicBezTo>
                  <a:pt x="11659568" y="3201827"/>
                  <a:pt x="11639160" y="3201301"/>
                  <a:pt x="11633348" y="3201823"/>
                </a:cubicBezTo>
                <a:lnTo>
                  <a:pt x="11631806" y="3204144"/>
                </a:lnTo>
                <a:cubicBezTo>
                  <a:pt x="11613292" y="3207852"/>
                  <a:pt x="11543654" y="3220200"/>
                  <a:pt x="11522270" y="3224070"/>
                </a:cubicBezTo>
                <a:cubicBezTo>
                  <a:pt x="11517998" y="3220503"/>
                  <a:pt x="11508432" y="3226137"/>
                  <a:pt x="11503503" y="3227361"/>
                </a:cubicBezTo>
                <a:cubicBezTo>
                  <a:pt x="11502740" y="3224959"/>
                  <a:pt x="11490808" y="3224226"/>
                  <a:pt x="11487288" y="3226364"/>
                </a:cubicBezTo>
                <a:cubicBezTo>
                  <a:pt x="11403406" y="3238085"/>
                  <a:pt x="11445394" y="3213864"/>
                  <a:pt x="11397514" y="3229209"/>
                </a:cubicBezTo>
                <a:cubicBezTo>
                  <a:pt x="11389044" y="3230225"/>
                  <a:pt x="11382180" y="3229256"/>
                  <a:pt x="11376160" y="3227461"/>
                </a:cubicBezTo>
                <a:lnTo>
                  <a:pt x="11367180" y="3223774"/>
                </a:lnTo>
                <a:lnTo>
                  <a:pt x="11332420" y="3230742"/>
                </a:lnTo>
                <a:cubicBezTo>
                  <a:pt x="11315298" y="3233171"/>
                  <a:pt x="11297277" y="3234781"/>
                  <a:pt x="11278786" y="3235517"/>
                </a:cubicBezTo>
                <a:cubicBezTo>
                  <a:pt x="11274637" y="3230607"/>
                  <a:pt x="11260123" y="3237582"/>
                  <a:pt x="11253295" y="3238964"/>
                </a:cubicBezTo>
                <a:cubicBezTo>
                  <a:pt x="11253224" y="3235757"/>
                  <a:pt x="11238096" y="3234220"/>
                  <a:pt x="11232727" y="3236871"/>
                </a:cubicBezTo>
                <a:cubicBezTo>
                  <a:pt x="11119903" y="3248332"/>
                  <a:pt x="11183388" y="3218382"/>
                  <a:pt x="11115682" y="3236341"/>
                </a:cubicBezTo>
                <a:cubicBezTo>
                  <a:pt x="11104356" y="3237278"/>
                  <a:pt x="11095858" y="3235671"/>
                  <a:pt x="11088768" y="3233017"/>
                </a:cubicBezTo>
                <a:lnTo>
                  <a:pt x="11076012" y="3226390"/>
                </a:lnTo>
                <a:lnTo>
                  <a:pt x="11066016" y="3228753"/>
                </a:lnTo>
                <a:cubicBezTo>
                  <a:pt x="11028292" y="3228939"/>
                  <a:pt x="11017169" y="3222147"/>
                  <a:pt x="10995221" y="3228989"/>
                </a:cubicBezTo>
                <a:cubicBezTo>
                  <a:pt x="10962786" y="3214768"/>
                  <a:pt x="10973708" y="3227571"/>
                  <a:pt x="10949038" y="3229747"/>
                </a:cubicBezTo>
                <a:cubicBezTo>
                  <a:pt x="10929576" y="3232582"/>
                  <a:pt x="10965306" y="3238039"/>
                  <a:pt x="10946231" y="3238844"/>
                </a:cubicBezTo>
                <a:cubicBezTo>
                  <a:pt x="10925596" y="3235173"/>
                  <a:pt x="10926566" y="3246575"/>
                  <a:pt x="10905107" y="3242085"/>
                </a:cubicBezTo>
                <a:cubicBezTo>
                  <a:pt x="10910320" y="3233495"/>
                  <a:pt x="10862761" y="3243750"/>
                  <a:pt x="10861282" y="3236246"/>
                </a:cubicBezTo>
                <a:cubicBezTo>
                  <a:pt x="10843055" y="3246977"/>
                  <a:pt x="10833897" y="3233757"/>
                  <a:pt x="10809627" y="3237064"/>
                </a:cubicBezTo>
                <a:cubicBezTo>
                  <a:pt x="10798198" y="3241124"/>
                  <a:pt x="10789952" y="3241821"/>
                  <a:pt x="10778718" y="3237455"/>
                </a:cubicBezTo>
                <a:cubicBezTo>
                  <a:pt x="10726069" y="3257219"/>
                  <a:pt x="10746866" y="3238339"/>
                  <a:pt x="10697595" y="3245939"/>
                </a:cubicBezTo>
                <a:cubicBezTo>
                  <a:pt x="10655146" y="3253933"/>
                  <a:pt x="10607026" y="3259119"/>
                  <a:pt x="10565970" y="3278201"/>
                </a:cubicBezTo>
                <a:cubicBezTo>
                  <a:pt x="10558434" y="3283608"/>
                  <a:pt x="10539930" y="3285654"/>
                  <a:pt x="10524645" y="3282773"/>
                </a:cubicBezTo>
                <a:cubicBezTo>
                  <a:pt x="10522018" y="3282276"/>
                  <a:pt x="10519582" y="3281649"/>
                  <a:pt x="10517421" y="3280913"/>
                </a:cubicBezTo>
                <a:cubicBezTo>
                  <a:pt x="10481928" y="3283832"/>
                  <a:pt x="10352108" y="3296870"/>
                  <a:pt x="10311683" y="3300288"/>
                </a:cubicBezTo>
                <a:cubicBezTo>
                  <a:pt x="10308410" y="3293342"/>
                  <a:pt x="10287968" y="3305875"/>
                  <a:pt x="10274873" y="3301423"/>
                </a:cubicBezTo>
                <a:cubicBezTo>
                  <a:pt x="10265494" y="3297516"/>
                  <a:pt x="10257104" y="3300407"/>
                  <a:pt x="10247307" y="3300714"/>
                </a:cubicBezTo>
                <a:cubicBezTo>
                  <a:pt x="10234401" y="3297643"/>
                  <a:pt x="10192308" y="3303190"/>
                  <a:pt x="10181334" y="3307168"/>
                </a:cubicBezTo>
                <a:cubicBezTo>
                  <a:pt x="10155109" y="3320992"/>
                  <a:pt x="10095518" y="3310726"/>
                  <a:pt x="10073729" y="3321318"/>
                </a:cubicBezTo>
                <a:cubicBezTo>
                  <a:pt x="10065823" y="3322872"/>
                  <a:pt x="10058087" y="3323501"/>
                  <a:pt x="10050495" y="3323554"/>
                </a:cubicBezTo>
                <a:lnTo>
                  <a:pt x="10029247" y="3322387"/>
                </a:lnTo>
                <a:lnTo>
                  <a:pt x="10023206" y="3319426"/>
                </a:lnTo>
                <a:lnTo>
                  <a:pt x="10010221" y="3320159"/>
                </a:lnTo>
                <a:lnTo>
                  <a:pt x="10006500" y="3319709"/>
                </a:lnTo>
                <a:cubicBezTo>
                  <a:pt x="9999392" y="3318836"/>
                  <a:pt x="9992376" y="3318075"/>
                  <a:pt x="9985433" y="3317775"/>
                </a:cubicBezTo>
                <a:cubicBezTo>
                  <a:pt x="9994564" y="3332623"/>
                  <a:pt x="9927872" y="3317665"/>
                  <a:pt x="9947096" y="3329673"/>
                </a:cubicBezTo>
                <a:cubicBezTo>
                  <a:pt x="9910530" y="3330603"/>
                  <a:pt x="9938422" y="3341787"/>
                  <a:pt x="9894468" y="3331125"/>
                </a:cubicBezTo>
                <a:cubicBezTo>
                  <a:pt x="9837697" y="3343266"/>
                  <a:pt x="9748207" y="3338748"/>
                  <a:pt x="9703741" y="3357170"/>
                </a:cubicBezTo>
                <a:cubicBezTo>
                  <a:pt x="9709264" y="3350136"/>
                  <a:pt x="9685337" y="3344679"/>
                  <a:pt x="9668763" y="3348169"/>
                </a:cubicBezTo>
                <a:cubicBezTo>
                  <a:pt x="9688139" y="3320571"/>
                  <a:pt x="9603232" y="3373038"/>
                  <a:pt x="9588644" y="3354205"/>
                </a:cubicBezTo>
                <a:cubicBezTo>
                  <a:pt x="9587925" y="3371689"/>
                  <a:pt x="9513642" y="3401336"/>
                  <a:pt x="9478680" y="3386990"/>
                </a:cubicBezTo>
                <a:cubicBezTo>
                  <a:pt x="9425416" y="3390492"/>
                  <a:pt x="9387699" y="3404944"/>
                  <a:pt x="9331856" y="3399166"/>
                </a:cubicBezTo>
                <a:cubicBezTo>
                  <a:pt x="9330123" y="3401505"/>
                  <a:pt x="9327283" y="3403463"/>
                  <a:pt x="9323679" y="3405145"/>
                </a:cubicBezTo>
                <a:lnTo>
                  <a:pt x="9311620" y="3409223"/>
                </a:lnTo>
                <a:lnTo>
                  <a:pt x="9309289" y="3408926"/>
                </a:lnTo>
                <a:cubicBezTo>
                  <a:pt x="9300131" y="3408873"/>
                  <a:pt x="9295442" y="3409859"/>
                  <a:pt x="9292731" y="3411301"/>
                </a:cubicBezTo>
                <a:lnTo>
                  <a:pt x="9290814" y="3413412"/>
                </a:lnTo>
                <a:lnTo>
                  <a:pt x="9279990" y="3415541"/>
                </a:lnTo>
                <a:lnTo>
                  <a:pt x="9260104" y="3421077"/>
                </a:lnTo>
                <a:lnTo>
                  <a:pt x="9255034" y="3420853"/>
                </a:lnTo>
                <a:lnTo>
                  <a:pt x="9222941" y="3427242"/>
                </a:lnTo>
                <a:lnTo>
                  <a:pt x="9221858" y="3426731"/>
                </a:lnTo>
                <a:cubicBezTo>
                  <a:pt x="9218700" y="3425733"/>
                  <a:pt x="9214983" y="3425271"/>
                  <a:pt x="9210014" y="3425917"/>
                </a:cubicBezTo>
                <a:cubicBezTo>
                  <a:pt x="9208256" y="3416158"/>
                  <a:pt x="9203342" y="3422957"/>
                  <a:pt x="9188839" y="3425728"/>
                </a:cubicBezTo>
                <a:cubicBezTo>
                  <a:pt x="9182870" y="3411188"/>
                  <a:pt x="9147335" y="3424352"/>
                  <a:pt x="9132080" y="3417886"/>
                </a:cubicBezTo>
                <a:cubicBezTo>
                  <a:pt x="9121557" y="3420249"/>
                  <a:pt x="9110321" y="3422482"/>
                  <a:pt x="9098549" y="3424480"/>
                </a:cubicBezTo>
                <a:lnTo>
                  <a:pt x="9003970" y="3425484"/>
                </a:lnTo>
                <a:lnTo>
                  <a:pt x="8904921" y="3413774"/>
                </a:lnTo>
                <a:cubicBezTo>
                  <a:pt x="8868284" y="3413519"/>
                  <a:pt x="8836559" y="3409171"/>
                  <a:pt x="8805551" y="3412237"/>
                </a:cubicBezTo>
                <a:cubicBezTo>
                  <a:pt x="8792955" y="3408854"/>
                  <a:pt x="8781083" y="3407488"/>
                  <a:pt x="8769572" y="3412551"/>
                </a:cubicBezTo>
                <a:cubicBezTo>
                  <a:pt x="8735382" y="3410862"/>
                  <a:pt x="8727105" y="3403632"/>
                  <a:pt x="8705440" y="3409271"/>
                </a:cubicBezTo>
                <a:cubicBezTo>
                  <a:pt x="8686231" y="3397576"/>
                  <a:pt x="8685094" y="3402040"/>
                  <a:pt x="8676067" y="3405389"/>
                </a:cubicBezTo>
                <a:lnTo>
                  <a:pt x="8674779" y="3405628"/>
                </a:lnTo>
                <a:lnTo>
                  <a:pt x="8672154" y="3403956"/>
                </a:lnTo>
                <a:lnTo>
                  <a:pt x="8666720" y="3403182"/>
                </a:lnTo>
                <a:lnTo>
                  <a:pt x="8651886" y="3403680"/>
                </a:lnTo>
                <a:lnTo>
                  <a:pt x="8646307" y="3404298"/>
                </a:lnTo>
                <a:cubicBezTo>
                  <a:pt x="8642465" y="3404565"/>
                  <a:pt x="8639912" y="3404534"/>
                  <a:pt x="8638145" y="3404287"/>
                </a:cubicBezTo>
                <a:lnTo>
                  <a:pt x="8637941" y="3404149"/>
                </a:lnTo>
                <a:lnTo>
                  <a:pt x="8630296" y="3404406"/>
                </a:lnTo>
                <a:cubicBezTo>
                  <a:pt x="8617394" y="3405155"/>
                  <a:pt x="8604838" y="3406180"/>
                  <a:pt x="8592887" y="3407398"/>
                </a:cubicBezTo>
                <a:cubicBezTo>
                  <a:pt x="8582781" y="3399722"/>
                  <a:pt x="8538622" y="3408789"/>
                  <a:pt x="8543455" y="3394319"/>
                </a:cubicBezTo>
                <a:cubicBezTo>
                  <a:pt x="8527334" y="3395534"/>
                  <a:pt x="8517583" y="3401542"/>
                  <a:pt x="8523012" y="3392051"/>
                </a:cubicBezTo>
                <a:cubicBezTo>
                  <a:pt x="8517705" y="3392178"/>
                  <a:pt x="8514435" y="3391372"/>
                  <a:pt x="8512093" y="3390108"/>
                </a:cubicBezTo>
                <a:lnTo>
                  <a:pt x="8511416" y="3389513"/>
                </a:lnTo>
                <a:lnTo>
                  <a:pt x="8475551" y="3392450"/>
                </a:lnTo>
                <a:lnTo>
                  <a:pt x="8470789" y="3391736"/>
                </a:lnTo>
                <a:lnTo>
                  <a:pt x="8447414" y="3395064"/>
                </a:lnTo>
                <a:lnTo>
                  <a:pt x="8435335" y="3396028"/>
                </a:lnTo>
                <a:lnTo>
                  <a:pt x="8431923" y="3397855"/>
                </a:lnTo>
                <a:cubicBezTo>
                  <a:pt x="8428239" y="3398965"/>
                  <a:pt x="8422959" y="3399444"/>
                  <a:pt x="8414099" y="3398491"/>
                </a:cubicBezTo>
                <a:lnTo>
                  <a:pt x="8412049" y="3397978"/>
                </a:lnTo>
                <a:lnTo>
                  <a:pt x="8397349" y="3400683"/>
                </a:lnTo>
                <a:cubicBezTo>
                  <a:pt x="8392615" y="3401933"/>
                  <a:pt x="8388424" y="3403524"/>
                  <a:pt x="8385030" y="3405585"/>
                </a:cubicBezTo>
                <a:cubicBezTo>
                  <a:pt x="8334977" y="3394568"/>
                  <a:pt x="8287750" y="3404648"/>
                  <a:pt x="8233422" y="3402742"/>
                </a:cubicBezTo>
                <a:cubicBezTo>
                  <a:pt x="8209936" y="3385601"/>
                  <a:pt x="8116056" y="3406588"/>
                  <a:pt x="8102569" y="3423208"/>
                </a:cubicBezTo>
                <a:cubicBezTo>
                  <a:pt x="8102264" y="3408645"/>
                  <a:pt x="8034186" y="3428475"/>
                  <a:pt x="8016625" y="3428989"/>
                </a:cubicBezTo>
                <a:cubicBezTo>
                  <a:pt x="8010771" y="3429161"/>
                  <a:pt x="8010530" y="3427186"/>
                  <a:pt x="8020284" y="3421076"/>
                </a:cubicBezTo>
                <a:cubicBezTo>
                  <a:pt x="8001623" y="3422777"/>
                  <a:pt x="7982361" y="3415208"/>
                  <a:pt x="7992871" y="3409037"/>
                </a:cubicBezTo>
                <a:cubicBezTo>
                  <a:pt x="7936181" y="3422244"/>
                  <a:pt x="7852511" y="3409112"/>
                  <a:pt x="7788452" y="3415110"/>
                </a:cubicBezTo>
                <a:cubicBezTo>
                  <a:pt x="7753529" y="3400598"/>
                  <a:pt x="7772461" y="3414025"/>
                  <a:pt x="7736237" y="3411311"/>
                </a:cubicBezTo>
                <a:cubicBezTo>
                  <a:pt x="7746145" y="3424670"/>
                  <a:pt x="7692261" y="3403816"/>
                  <a:pt x="7690279" y="3418893"/>
                </a:cubicBezTo>
                <a:cubicBezTo>
                  <a:pt x="7683750" y="3417921"/>
                  <a:pt x="7677487" y="3416505"/>
                  <a:pt x="7671219" y="3414970"/>
                </a:cubicBezTo>
                <a:lnTo>
                  <a:pt x="7667928" y="3414173"/>
                </a:lnTo>
                <a:lnTo>
                  <a:pt x="7654774" y="3413595"/>
                </a:lnTo>
                <a:lnTo>
                  <a:pt x="7651067" y="3410171"/>
                </a:lnTo>
                <a:lnTo>
                  <a:pt x="7631267" y="3406963"/>
                </a:lnTo>
                <a:cubicBezTo>
                  <a:pt x="7623851" y="3406267"/>
                  <a:pt x="7615871" y="3406106"/>
                  <a:pt x="7607053" y="3406809"/>
                </a:cubicBezTo>
                <a:cubicBezTo>
                  <a:pt x="7585359" y="3412784"/>
                  <a:pt x="7551579" y="3405461"/>
                  <a:pt x="7521027" y="3405904"/>
                </a:cubicBezTo>
                <a:lnTo>
                  <a:pt x="7506997" y="3407754"/>
                </a:lnTo>
                <a:lnTo>
                  <a:pt x="7461204" y="3404669"/>
                </a:lnTo>
                <a:cubicBezTo>
                  <a:pt x="7448169" y="3404071"/>
                  <a:pt x="7434640" y="3403756"/>
                  <a:pt x="7420396" y="3403975"/>
                </a:cubicBezTo>
                <a:lnTo>
                  <a:pt x="7393955" y="3405447"/>
                </a:lnTo>
                <a:lnTo>
                  <a:pt x="7387024" y="3404227"/>
                </a:lnTo>
                <a:cubicBezTo>
                  <a:pt x="7374952" y="3404363"/>
                  <a:pt x="7358975" y="3408656"/>
                  <a:pt x="7360398" y="3403441"/>
                </a:cubicBezTo>
                <a:lnTo>
                  <a:pt x="7346837" y="3405249"/>
                </a:lnTo>
                <a:lnTo>
                  <a:pt x="7333451" y="3401087"/>
                </a:lnTo>
                <a:cubicBezTo>
                  <a:pt x="7331985" y="3400120"/>
                  <a:pt x="7330882" y="3399091"/>
                  <a:pt x="7330179" y="3398037"/>
                </a:cubicBezTo>
                <a:lnTo>
                  <a:pt x="7311232" y="3399406"/>
                </a:lnTo>
                <a:lnTo>
                  <a:pt x="7295699" y="3396426"/>
                </a:lnTo>
                <a:lnTo>
                  <a:pt x="7282158" y="3398374"/>
                </a:lnTo>
                <a:lnTo>
                  <a:pt x="7276538" y="3397935"/>
                </a:lnTo>
                <a:lnTo>
                  <a:pt x="7262569" y="3396460"/>
                </a:lnTo>
                <a:cubicBezTo>
                  <a:pt x="7255407" y="3395426"/>
                  <a:pt x="7247392" y="3394180"/>
                  <a:pt x="7238468" y="3393183"/>
                </a:cubicBezTo>
                <a:lnTo>
                  <a:pt x="7230949" y="3392727"/>
                </a:lnTo>
                <a:lnTo>
                  <a:pt x="7214580" y="3387715"/>
                </a:lnTo>
                <a:cubicBezTo>
                  <a:pt x="7202670" y="3383926"/>
                  <a:pt x="7193296" y="3381373"/>
                  <a:pt x="7182893" y="3383429"/>
                </a:cubicBezTo>
                <a:cubicBezTo>
                  <a:pt x="7165160" y="3378534"/>
                  <a:pt x="7152772" y="3364815"/>
                  <a:pt x="7127104" y="3368475"/>
                </a:cubicBezTo>
                <a:cubicBezTo>
                  <a:pt x="7134894" y="3362260"/>
                  <a:pt x="7098599" y="3367723"/>
                  <a:pt x="7094311" y="3361339"/>
                </a:cubicBezTo>
                <a:cubicBezTo>
                  <a:pt x="7092331" y="3356198"/>
                  <a:pt x="7080860" y="3356657"/>
                  <a:pt x="7072124" y="3354762"/>
                </a:cubicBezTo>
                <a:cubicBezTo>
                  <a:pt x="7065898" y="3349511"/>
                  <a:pt x="7021942" y="3344717"/>
                  <a:pt x="7006638" y="3345473"/>
                </a:cubicBezTo>
                <a:cubicBezTo>
                  <a:pt x="6963504" y="3350697"/>
                  <a:pt x="6928807" y="3329559"/>
                  <a:pt x="6894320" y="3333192"/>
                </a:cubicBezTo>
                <a:cubicBezTo>
                  <a:pt x="6885290" y="3332697"/>
                  <a:pt x="6877803" y="3331507"/>
                  <a:pt x="6871318" y="3329892"/>
                </a:cubicBezTo>
                <a:lnTo>
                  <a:pt x="6855157" y="3324330"/>
                </a:lnTo>
                <a:cubicBezTo>
                  <a:pt x="6854956" y="3323109"/>
                  <a:pt x="6854755" y="3321887"/>
                  <a:pt x="6854555" y="3320665"/>
                </a:cubicBezTo>
                <a:lnTo>
                  <a:pt x="6842483" y="3318413"/>
                </a:lnTo>
                <a:lnTo>
                  <a:pt x="6840027" y="3317245"/>
                </a:lnTo>
                <a:cubicBezTo>
                  <a:pt x="6835354" y="3315001"/>
                  <a:pt x="6830588" y="3312868"/>
                  <a:pt x="6825185" y="3311114"/>
                </a:cubicBezTo>
                <a:cubicBezTo>
                  <a:pt x="6810331" y="3324866"/>
                  <a:pt x="6776772" y="3298463"/>
                  <a:pt x="6774755" y="3312168"/>
                </a:cubicBezTo>
                <a:cubicBezTo>
                  <a:pt x="6742477" y="3304924"/>
                  <a:pt x="6749024" y="3319870"/>
                  <a:pt x="6728129" y="3301832"/>
                </a:cubicBezTo>
                <a:cubicBezTo>
                  <a:pt x="6661764" y="3299056"/>
                  <a:pt x="6593104" y="3275946"/>
                  <a:pt x="6527587" y="3280829"/>
                </a:cubicBezTo>
                <a:cubicBezTo>
                  <a:pt x="6542935" y="3276465"/>
                  <a:pt x="6531033" y="3266920"/>
                  <a:pt x="6511742" y="3266067"/>
                </a:cubicBezTo>
                <a:cubicBezTo>
                  <a:pt x="6570025" y="3248440"/>
                  <a:pt x="6418649" y="3271458"/>
                  <a:pt x="6434953" y="3253360"/>
                </a:cubicBezTo>
                <a:cubicBezTo>
                  <a:pt x="6407781" y="3267048"/>
                  <a:pt x="6300040" y="3274313"/>
                  <a:pt x="6292331" y="3255322"/>
                </a:cubicBezTo>
                <a:cubicBezTo>
                  <a:pt x="6242057" y="3246469"/>
                  <a:pt x="6188266" y="3249680"/>
                  <a:pt x="6149913" y="3232917"/>
                </a:cubicBezTo>
                <a:cubicBezTo>
                  <a:pt x="6144898" y="3234391"/>
                  <a:pt x="6139526" y="3235322"/>
                  <a:pt x="6133930" y="3235867"/>
                </a:cubicBezTo>
                <a:lnTo>
                  <a:pt x="6117554" y="3236464"/>
                </a:lnTo>
                <a:lnTo>
                  <a:pt x="6116039" y="3235720"/>
                </a:lnTo>
                <a:cubicBezTo>
                  <a:pt x="6108393" y="3233681"/>
                  <a:pt x="6102936" y="3233437"/>
                  <a:pt x="6098459" y="3233988"/>
                </a:cubicBezTo>
                <a:lnTo>
                  <a:pt x="6093630" y="3235240"/>
                </a:lnTo>
                <a:lnTo>
                  <a:pt x="6081261" y="3234563"/>
                </a:lnTo>
                <a:lnTo>
                  <a:pt x="6056067" y="3234608"/>
                </a:lnTo>
                <a:lnTo>
                  <a:pt x="6052129" y="3233324"/>
                </a:lnTo>
                <a:lnTo>
                  <a:pt x="6015338" y="3231378"/>
                </a:lnTo>
                <a:cubicBezTo>
                  <a:pt x="6015291" y="3231165"/>
                  <a:pt x="6015245" y="3230951"/>
                  <a:pt x="6015198" y="3230737"/>
                </a:cubicBezTo>
                <a:cubicBezTo>
                  <a:pt x="6014048" y="3229257"/>
                  <a:pt x="6011617" y="3228081"/>
                  <a:pt x="6006436" y="3227508"/>
                </a:cubicBezTo>
                <a:cubicBezTo>
                  <a:pt x="6019781" y="3219395"/>
                  <a:pt x="6005305" y="3223709"/>
                  <a:pt x="5988851" y="3222735"/>
                </a:cubicBezTo>
                <a:cubicBezTo>
                  <a:pt x="6005907" y="3209918"/>
                  <a:pt x="5955918" y="3212588"/>
                  <a:pt x="5952863" y="3204137"/>
                </a:cubicBezTo>
                <a:cubicBezTo>
                  <a:pt x="5940395" y="3203711"/>
                  <a:pt x="5927517" y="3203028"/>
                  <a:pt x="5914548" y="3202041"/>
                </a:cubicBezTo>
                <a:lnTo>
                  <a:pt x="5907020" y="3201283"/>
                </a:lnTo>
                <a:cubicBezTo>
                  <a:pt x="5906995" y="3201231"/>
                  <a:pt x="5906969" y="3201180"/>
                  <a:pt x="5906944" y="3201129"/>
                </a:cubicBezTo>
                <a:cubicBezTo>
                  <a:pt x="5905471" y="3200668"/>
                  <a:pt x="5903056" y="3200308"/>
                  <a:pt x="5899155" y="3200053"/>
                </a:cubicBezTo>
                <a:lnTo>
                  <a:pt x="5893294" y="3199901"/>
                </a:lnTo>
                <a:lnTo>
                  <a:pt x="5878691" y="3198431"/>
                </a:lnTo>
                <a:lnTo>
                  <a:pt x="5874165" y="3197003"/>
                </a:lnTo>
                <a:lnTo>
                  <a:pt x="5873092" y="3195108"/>
                </a:lnTo>
                <a:lnTo>
                  <a:pt x="5871658" y="3195162"/>
                </a:lnTo>
                <a:cubicBezTo>
                  <a:pt x="5860152" y="3197097"/>
                  <a:pt x="5855231" y="3201097"/>
                  <a:pt x="5846928" y="3187725"/>
                </a:cubicBezTo>
                <a:cubicBezTo>
                  <a:pt x="5821379" y="3190142"/>
                  <a:pt x="5819686" y="3182343"/>
                  <a:pt x="5788468" y="3176316"/>
                </a:cubicBezTo>
                <a:cubicBezTo>
                  <a:pt x="5773119" y="3179521"/>
                  <a:pt x="5762947" y="3176704"/>
                  <a:pt x="5753823" y="3171919"/>
                </a:cubicBezTo>
                <a:cubicBezTo>
                  <a:pt x="5721557" y="3170726"/>
                  <a:pt x="5694983" y="3162549"/>
                  <a:pt x="5660194" y="3157536"/>
                </a:cubicBezTo>
                <a:cubicBezTo>
                  <a:pt x="5619608" y="3159495"/>
                  <a:pt x="5604384" y="3146636"/>
                  <a:pt x="5567188" y="3141325"/>
                </a:cubicBezTo>
                <a:cubicBezTo>
                  <a:pt x="5530345" y="3148235"/>
                  <a:pt x="5543868" y="3129416"/>
                  <a:pt x="5526178" y="3123274"/>
                </a:cubicBezTo>
                <a:lnTo>
                  <a:pt x="5520866" y="3122322"/>
                </a:lnTo>
                <a:lnTo>
                  <a:pt x="5506009" y="3122332"/>
                </a:lnTo>
                <a:lnTo>
                  <a:pt x="5500363" y="3122766"/>
                </a:lnTo>
                <a:cubicBezTo>
                  <a:pt x="5496497" y="3122905"/>
                  <a:pt x="5493953" y="3122792"/>
                  <a:pt x="5492228" y="3122486"/>
                </a:cubicBezTo>
                <a:lnTo>
                  <a:pt x="5492044" y="3122342"/>
                </a:lnTo>
                <a:lnTo>
                  <a:pt x="5484386" y="3122347"/>
                </a:lnTo>
                <a:cubicBezTo>
                  <a:pt x="5471420" y="3122670"/>
                  <a:pt x="5458764" y="3123280"/>
                  <a:pt x="5446679" y="3124105"/>
                </a:cubicBezTo>
                <a:cubicBezTo>
                  <a:pt x="5437659" y="3116107"/>
                  <a:pt x="5392392" y="3123709"/>
                  <a:pt x="5399188" y="3109418"/>
                </a:cubicBezTo>
                <a:cubicBezTo>
                  <a:pt x="5382948" y="3110102"/>
                  <a:pt x="5372407" y="3115781"/>
                  <a:pt x="5379117" y="3106482"/>
                </a:cubicBezTo>
                <a:cubicBezTo>
                  <a:pt x="5373809" y="3106435"/>
                  <a:pt x="5370660" y="3105521"/>
                  <a:pt x="5368499" y="3104181"/>
                </a:cubicBezTo>
                <a:lnTo>
                  <a:pt x="5367902" y="3103566"/>
                </a:lnTo>
                <a:lnTo>
                  <a:pt x="5331747" y="3105319"/>
                </a:lnTo>
                <a:lnTo>
                  <a:pt x="5327095" y="3104450"/>
                </a:lnTo>
                <a:lnTo>
                  <a:pt x="5303337" y="3107003"/>
                </a:lnTo>
                <a:lnTo>
                  <a:pt x="5291164" y="3107570"/>
                </a:lnTo>
                <a:lnTo>
                  <a:pt x="5287515" y="3109282"/>
                </a:lnTo>
                <a:cubicBezTo>
                  <a:pt x="5283689" y="3110269"/>
                  <a:pt x="5278356" y="3110573"/>
                  <a:pt x="5269654" y="3109330"/>
                </a:cubicBezTo>
                <a:lnTo>
                  <a:pt x="5267681" y="3108752"/>
                </a:lnTo>
                <a:lnTo>
                  <a:pt x="5252655" y="3110969"/>
                </a:lnTo>
                <a:cubicBezTo>
                  <a:pt x="5247766" y="3112062"/>
                  <a:pt x="5243369" y="3113511"/>
                  <a:pt x="5239703" y="3115460"/>
                </a:cubicBezTo>
                <a:cubicBezTo>
                  <a:pt x="5191311" y="3102811"/>
                  <a:pt x="5142849" y="3111324"/>
                  <a:pt x="5088947" y="3107634"/>
                </a:cubicBezTo>
                <a:cubicBezTo>
                  <a:pt x="5027989" y="3108214"/>
                  <a:pt x="4985627" y="3110432"/>
                  <a:pt x="4945514" y="3110162"/>
                </a:cubicBezTo>
                <a:cubicBezTo>
                  <a:pt x="4926678" y="3111245"/>
                  <a:pt x="4789238" y="3111826"/>
                  <a:pt x="4800559" y="3106010"/>
                </a:cubicBezTo>
                <a:cubicBezTo>
                  <a:pt x="4742239" y="3117333"/>
                  <a:pt x="4708324" y="3101468"/>
                  <a:pt x="4643642" y="3105351"/>
                </a:cubicBezTo>
                <a:cubicBezTo>
                  <a:pt x="4610808" y="3089712"/>
                  <a:pt x="4627845" y="3103743"/>
                  <a:pt x="4592107" y="3099840"/>
                </a:cubicBezTo>
                <a:cubicBezTo>
                  <a:pt x="4600157" y="3113506"/>
                  <a:pt x="4549287" y="3090911"/>
                  <a:pt x="4545249" y="3105899"/>
                </a:cubicBezTo>
                <a:cubicBezTo>
                  <a:pt x="4538872" y="3104716"/>
                  <a:pt x="4532825" y="3103094"/>
                  <a:pt x="4526782" y="3101355"/>
                </a:cubicBezTo>
                <a:lnTo>
                  <a:pt x="4523614" y="3100453"/>
                </a:lnTo>
                <a:lnTo>
                  <a:pt x="4510579" y="3099442"/>
                </a:lnTo>
                <a:lnTo>
                  <a:pt x="4507348" y="3095901"/>
                </a:lnTo>
                <a:lnTo>
                  <a:pt x="4348949" y="3090220"/>
                </a:lnTo>
                <a:cubicBezTo>
                  <a:pt x="4335046" y="3092487"/>
                  <a:pt x="4290056" y="3092155"/>
                  <a:pt x="4280362" y="3087618"/>
                </a:cubicBezTo>
                <a:cubicBezTo>
                  <a:pt x="4270739" y="3086627"/>
                  <a:pt x="4260237" y="3088220"/>
                  <a:pt x="4254634" y="3083366"/>
                </a:cubicBezTo>
                <a:cubicBezTo>
                  <a:pt x="4233731" y="3080512"/>
                  <a:pt x="4185859" y="3073948"/>
                  <a:pt x="4154942" y="3070490"/>
                </a:cubicBezTo>
                <a:cubicBezTo>
                  <a:pt x="4138280" y="3076599"/>
                  <a:pt x="4112117" y="3064194"/>
                  <a:pt x="4069131" y="3062612"/>
                </a:cubicBezTo>
                <a:cubicBezTo>
                  <a:pt x="4050897" y="3069679"/>
                  <a:pt x="4040160" y="3061449"/>
                  <a:pt x="4005249" y="3070810"/>
                </a:cubicBezTo>
                <a:cubicBezTo>
                  <a:pt x="4003818" y="3069842"/>
                  <a:pt x="4002032" y="3068943"/>
                  <a:pt x="3999945" y="3068139"/>
                </a:cubicBezTo>
                <a:cubicBezTo>
                  <a:pt x="3987818" y="3063468"/>
                  <a:pt x="3968381" y="3062958"/>
                  <a:pt x="3956529" y="3067000"/>
                </a:cubicBezTo>
                <a:cubicBezTo>
                  <a:pt x="3900898" y="3079382"/>
                  <a:pt x="3850463" y="3077929"/>
                  <a:pt x="3803031" y="3079823"/>
                </a:cubicBezTo>
                <a:cubicBezTo>
                  <a:pt x="3749421" y="3080464"/>
                  <a:pt x="3785521" y="3065630"/>
                  <a:pt x="3718229" y="3077134"/>
                </a:cubicBezTo>
                <a:cubicBezTo>
                  <a:pt x="3711244" y="3071611"/>
                  <a:pt x="3702770" y="3071184"/>
                  <a:pt x="3688357" y="3073468"/>
                </a:cubicBezTo>
                <a:cubicBezTo>
                  <a:pt x="3662326" y="3073378"/>
                  <a:pt x="3664937" y="3059899"/>
                  <a:pt x="3638298" y="3067494"/>
                </a:cubicBezTo>
                <a:cubicBezTo>
                  <a:pt x="3643333" y="3060328"/>
                  <a:pt x="3589079" y="3063658"/>
                  <a:pt x="3601443" y="3056355"/>
                </a:cubicBezTo>
                <a:cubicBezTo>
                  <a:pt x="3584797" y="3049384"/>
                  <a:pt x="3575923" y="3060108"/>
                  <a:pt x="3559361" y="3054005"/>
                </a:cubicBezTo>
                <a:cubicBezTo>
                  <a:pt x="3540444" y="3052269"/>
                  <a:pt x="3569896" y="3061996"/>
                  <a:pt x="3548859" y="3062094"/>
                </a:cubicBezTo>
                <a:cubicBezTo>
                  <a:pt x="3523419" y="3060901"/>
                  <a:pt x="3522848" y="3074222"/>
                  <a:pt x="3504082" y="3056779"/>
                </a:cubicBezTo>
                <a:lnTo>
                  <a:pt x="3436234" y="3047769"/>
                </a:lnTo>
                <a:cubicBezTo>
                  <a:pt x="3420764" y="3051629"/>
                  <a:pt x="3408644" y="3049227"/>
                  <a:pt x="3396914" y="3044803"/>
                </a:cubicBezTo>
                <a:cubicBezTo>
                  <a:pt x="3361398" y="3044955"/>
                  <a:pt x="3329425" y="3037856"/>
                  <a:pt x="3289720" y="3034278"/>
                </a:cubicBezTo>
                <a:cubicBezTo>
                  <a:pt x="3246348" y="3037943"/>
                  <a:pt x="3224942" y="3025667"/>
                  <a:pt x="3182509" y="3021890"/>
                </a:cubicBezTo>
                <a:cubicBezTo>
                  <a:pt x="3139731" y="3031583"/>
                  <a:pt x="3155749" y="3004773"/>
                  <a:pt x="3119879" y="3004134"/>
                </a:cubicBezTo>
                <a:cubicBezTo>
                  <a:pt x="3060941" y="3012153"/>
                  <a:pt x="3121880" y="2995117"/>
                  <a:pt x="3031656" y="2995077"/>
                </a:cubicBezTo>
                <a:cubicBezTo>
                  <a:pt x="3026453" y="2996603"/>
                  <a:pt x="3015685" y="2994367"/>
                  <a:pt x="3017018" y="2992034"/>
                </a:cubicBezTo>
                <a:cubicBezTo>
                  <a:pt x="2997245" y="2992118"/>
                  <a:pt x="2941342" y="2976346"/>
                  <a:pt x="2913012" y="2978042"/>
                </a:cubicBezTo>
                <a:cubicBezTo>
                  <a:pt x="2858481" y="2969139"/>
                  <a:pt x="2831094" y="2979433"/>
                  <a:pt x="2791382" y="2975899"/>
                </a:cubicBezTo>
                <a:cubicBezTo>
                  <a:pt x="2745836" y="2966063"/>
                  <a:pt x="2719288" y="2957529"/>
                  <a:pt x="2639738" y="2936567"/>
                </a:cubicBezTo>
                <a:lnTo>
                  <a:pt x="2369741" y="2876435"/>
                </a:lnTo>
                <a:cubicBezTo>
                  <a:pt x="2269614" y="2832081"/>
                  <a:pt x="2140023" y="2856176"/>
                  <a:pt x="2078755" y="2852909"/>
                </a:cubicBezTo>
                <a:cubicBezTo>
                  <a:pt x="2053362" y="2866100"/>
                  <a:pt x="2032778" y="2851474"/>
                  <a:pt x="2002128" y="2856835"/>
                </a:cubicBezTo>
                <a:cubicBezTo>
                  <a:pt x="1933939" y="2859736"/>
                  <a:pt x="1866254" y="2874726"/>
                  <a:pt x="1777746" y="2864566"/>
                </a:cubicBezTo>
                <a:cubicBezTo>
                  <a:pt x="1737851" y="2905864"/>
                  <a:pt x="1634115" y="2880970"/>
                  <a:pt x="1549425" y="2904556"/>
                </a:cubicBezTo>
                <a:cubicBezTo>
                  <a:pt x="1500265" y="2909373"/>
                  <a:pt x="1423030" y="2888862"/>
                  <a:pt x="1405992" y="2911144"/>
                </a:cubicBezTo>
                <a:cubicBezTo>
                  <a:pt x="1383494" y="2897507"/>
                  <a:pt x="1362438" y="2919536"/>
                  <a:pt x="1337848" y="2921491"/>
                </a:cubicBezTo>
                <a:cubicBezTo>
                  <a:pt x="1318218" y="2912820"/>
                  <a:pt x="1308478" y="2920319"/>
                  <a:pt x="1290645" y="2921985"/>
                </a:cubicBezTo>
                <a:cubicBezTo>
                  <a:pt x="1282569" y="2916637"/>
                  <a:pt x="1267476" y="2916916"/>
                  <a:pt x="1262341" y="2923190"/>
                </a:cubicBezTo>
                <a:cubicBezTo>
                  <a:pt x="1269627" y="2937654"/>
                  <a:pt x="1217209" y="2930439"/>
                  <a:pt x="1213314" y="2940415"/>
                </a:cubicBezTo>
                <a:cubicBezTo>
                  <a:pt x="1182890" y="2942495"/>
                  <a:pt x="1050782" y="2929830"/>
                  <a:pt x="1028405" y="2945799"/>
                </a:cubicBezTo>
                <a:cubicBezTo>
                  <a:pt x="966896" y="2953381"/>
                  <a:pt x="877997" y="2927977"/>
                  <a:pt x="851857" y="2928423"/>
                </a:cubicBezTo>
                <a:cubicBezTo>
                  <a:pt x="825919" y="2899251"/>
                  <a:pt x="699677" y="2976135"/>
                  <a:pt x="588681" y="2977769"/>
                </a:cubicBezTo>
                <a:cubicBezTo>
                  <a:pt x="573724" y="2974953"/>
                  <a:pt x="565729" y="2974991"/>
                  <a:pt x="561717" y="2981641"/>
                </a:cubicBezTo>
                <a:cubicBezTo>
                  <a:pt x="532860" y="2985482"/>
                  <a:pt x="475932" y="2991762"/>
                  <a:pt x="415541" y="3000819"/>
                </a:cubicBezTo>
                <a:cubicBezTo>
                  <a:pt x="370154" y="3008289"/>
                  <a:pt x="146634" y="3001788"/>
                  <a:pt x="86183" y="3009699"/>
                </a:cubicBezTo>
                <a:lnTo>
                  <a:pt x="0" y="3044978"/>
                </a:lnTo>
                <a:close/>
              </a:path>
            </a:pathLst>
          </a:custGeom>
        </p:spPr>
      </p:pic>
    </p:spTree>
    <p:extLst>
      <p:ext uri="{BB962C8B-B14F-4D97-AF65-F5344CB8AC3E}">
        <p14:creationId xmlns:p14="http://schemas.microsoft.com/office/powerpoint/2010/main" val="939614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556995"/>
            <a:ext cx="7886700" cy="1133693"/>
          </a:xfrm>
        </p:spPr>
        <p:txBody>
          <a:bodyPr>
            <a:normAutofit/>
          </a:bodyPr>
          <a:lstStyle/>
          <a:p>
            <a:pPr algn="ctr"/>
            <a:r>
              <a:rPr lang="en-US" sz="4500" b="1" dirty="0">
                <a:solidFill>
                  <a:srgbClr val="0070C0"/>
                </a:solidFill>
                <a:latin typeface="+mn-lt"/>
              </a:rPr>
              <a:t>Today’s Purpose and Agenda</a:t>
            </a:r>
          </a:p>
        </p:txBody>
      </p:sp>
      <p:graphicFrame>
        <p:nvGraphicFramePr>
          <p:cNvPr id="10" name="Content Placeholder 2">
            <a:extLst>
              <a:ext uri="{FF2B5EF4-FFF2-40B4-BE49-F238E27FC236}">
                <a16:creationId xmlns:a16="http://schemas.microsoft.com/office/drawing/2014/main" id="{EC371C21-B76D-DCF4-E5C5-AC5240410AA9}"/>
              </a:ext>
            </a:extLst>
          </p:cNvPr>
          <p:cNvGraphicFramePr>
            <a:graphicFrameLocks noGrp="1"/>
          </p:cNvGraphicFramePr>
          <p:nvPr>
            <p:ph idx="1"/>
            <p:extLst>
              <p:ext uri="{D42A27DB-BD31-4B8C-83A1-F6EECF244321}">
                <p14:modId xmlns:p14="http://schemas.microsoft.com/office/powerpoint/2010/main" val="2288785930"/>
              </p:ext>
            </p:extLst>
          </p:nvPr>
        </p:nvGraphicFramePr>
        <p:xfrm>
          <a:off x="628650" y="1825625"/>
          <a:ext cx="833247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3700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570" y="688083"/>
            <a:ext cx="7377257" cy="2176203"/>
          </a:xfrm>
        </p:spPr>
        <p:txBody>
          <a:bodyPr/>
          <a:lstStyle/>
          <a:p>
            <a:pPr algn="ctr"/>
            <a:r>
              <a:rPr lang="en-US" sz="3200" b="1" dirty="0">
                <a:solidFill>
                  <a:srgbClr val="0070C0"/>
                </a:solidFill>
                <a:latin typeface="+mn-lt"/>
              </a:rPr>
              <a:t>North Carolina Navigating Care Team</a:t>
            </a:r>
            <a:br>
              <a:rPr lang="en-US" sz="3200" b="1" dirty="0">
                <a:solidFill>
                  <a:srgbClr val="0070C0"/>
                </a:solidFill>
                <a:latin typeface="+mn-lt"/>
              </a:rPr>
            </a:br>
            <a:r>
              <a:rPr lang="en-US" sz="3200" dirty="0">
                <a:solidFill>
                  <a:srgbClr val="0070C0"/>
                </a:solidFill>
                <a:latin typeface="+mn-lt"/>
              </a:rPr>
              <a:t>(HRSA #H6MMC33235)</a:t>
            </a:r>
          </a:p>
        </p:txBody>
      </p:sp>
      <p:sp>
        <p:nvSpPr>
          <p:cNvPr id="3" name="Content Placeholder 2"/>
          <p:cNvSpPr>
            <a:spLocks noGrp="1"/>
          </p:cNvSpPr>
          <p:nvPr>
            <p:ph idx="1"/>
          </p:nvPr>
        </p:nvSpPr>
        <p:spPr>
          <a:xfrm>
            <a:off x="128049" y="2504968"/>
            <a:ext cx="8863551" cy="4882960"/>
          </a:xfrm>
        </p:spPr>
        <p:txBody>
          <a:bodyPr>
            <a:normAutofit/>
          </a:bodyPr>
          <a:lstStyle/>
          <a:p>
            <a:pPr marL="0" indent="0" algn="ctr">
              <a:spcBef>
                <a:spcPct val="0"/>
              </a:spcBef>
              <a:buNone/>
            </a:pPr>
            <a:r>
              <a:rPr lang="en-US" sz="2400" b="1" dirty="0">
                <a:solidFill>
                  <a:srgbClr val="0070C0"/>
                </a:solidFill>
              </a:rPr>
              <a:t>Elizabeth Crais, </a:t>
            </a:r>
            <a:r>
              <a:rPr lang="en-US" sz="2400" dirty="0">
                <a:solidFill>
                  <a:srgbClr val="0070C0"/>
                </a:solidFill>
              </a:rPr>
              <a:t>Division of Speech and Hearing Sciences, </a:t>
            </a:r>
            <a:r>
              <a:rPr lang="en-US" sz="2400" b="1" dirty="0">
                <a:solidFill>
                  <a:srgbClr val="0070C0"/>
                </a:solidFill>
              </a:rPr>
              <a:t>Rebecca Pretzel, </a:t>
            </a:r>
            <a:r>
              <a:rPr lang="en-US" sz="2400" dirty="0">
                <a:solidFill>
                  <a:srgbClr val="0070C0"/>
                </a:solidFill>
              </a:rPr>
              <a:t>Carolina Institute for Developmental Disabilities, </a:t>
            </a:r>
            <a:r>
              <a:rPr lang="en-US" sz="2400" b="1" dirty="0">
                <a:solidFill>
                  <a:srgbClr val="0070C0"/>
                </a:solidFill>
              </a:rPr>
              <a:t>Wanqing Zhang, </a:t>
            </a:r>
            <a:r>
              <a:rPr lang="en-US" sz="2400" dirty="0">
                <a:solidFill>
                  <a:srgbClr val="0070C0"/>
                </a:solidFill>
              </a:rPr>
              <a:t>Health Sciences; </a:t>
            </a:r>
            <a:r>
              <a:rPr lang="en-US" sz="2400" b="1" dirty="0">
                <a:solidFill>
                  <a:srgbClr val="0070C0"/>
                </a:solidFill>
              </a:rPr>
              <a:t>Kori Flower, </a:t>
            </a:r>
            <a:r>
              <a:rPr lang="en-US" sz="2400" dirty="0">
                <a:solidFill>
                  <a:srgbClr val="0070C0"/>
                </a:solidFill>
              </a:rPr>
              <a:t>UNC Pediatrics; </a:t>
            </a:r>
            <a:r>
              <a:rPr lang="en-US" sz="2400" b="1" dirty="0">
                <a:solidFill>
                  <a:srgbClr val="0070C0"/>
                </a:solidFill>
              </a:rPr>
              <a:t>Julie Williams-</a:t>
            </a:r>
            <a:r>
              <a:rPr lang="en-US" sz="2400" b="1" dirty="0" err="1">
                <a:solidFill>
                  <a:srgbClr val="0070C0"/>
                </a:solidFill>
              </a:rPr>
              <a:t>Swigett</a:t>
            </a:r>
            <a:r>
              <a:rPr lang="en-US" sz="2400" b="1" dirty="0">
                <a:solidFill>
                  <a:srgbClr val="0070C0"/>
                </a:solidFill>
              </a:rPr>
              <a:t> </a:t>
            </a:r>
            <a:r>
              <a:rPr lang="en-US" sz="2400" dirty="0">
                <a:solidFill>
                  <a:srgbClr val="0070C0"/>
                </a:solidFill>
              </a:rPr>
              <a:t>(Project Coordinator); </a:t>
            </a:r>
            <a:r>
              <a:rPr lang="en-US" sz="2400" b="1" dirty="0">
                <a:solidFill>
                  <a:srgbClr val="0070C0"/>
                </a:solidFill>
              </a:rPr>
              <a:t>School of Medicine; Laurel Powell &amp; Barbara Leach, </a:t>
            </a:r>
            <a:r>
              <a:rPr lang="en-US" sz="2400" dirty="0">
                <a:solidFill>
                  <a:srgbClr val="0070C0"/>
                </a:solidFill>
              </a:rPr>
              <a:t>Family Support Program; </a:t>
            </a:r>
            <a:r>
              <a:rPr lang="en-US" sz="2400" b="1" dirty="0">
                <a:solidFill>
                  <a:srgbClr val="0070C0"/>
                </a:solidFill>
              </a:rPr>
              <a:t>School of Social Work, &amp;</a:t>
            </a:r>
          </a:p>
          <a:p>
            <a:pPr marL="0" marR="0" indent="0" algn="ctr">
              <a:spcBef>
                <a:spcPct val="0"/>
              </a:spcBef>
              <a:buClrTx/>
              <a:buNone/>
            </a:pPr>
            <a:r>
              <a:rPr lang="en-US" sz="2400" b="1" dirty="0">
                <a:solidFill>
                  <a:srgbClr val="0070C0"/>
                </a:solidFill>
              </a:rPr>
              <a:t>Web developers at Frank Porter Graham Institute,</a:t>
            </a:r>
            <a:endParaRPr lang="en-US" sz="2400" dirty="0">
              <a:solidFill>
                <a:srgbClr val="0070C0"/>
              </a:solidFill>
            </a:endParaRPr>
          </a:p>
          <a:p>
            <a:pPr marL="0" marR="0" indent="0" algn="ctr">
              <a:spcBef>
                <a:spcPct val="0"/>
              </a:spcBef>
              <a:buClrTx/>
              <a:buNone/>
            </a:pPr>
            <a:r>
              <a:rPr lang="en-US" sz="2400" b="1" dirty="0">
                <a:solidFill>
                  <a:srgbClr val="0070C0"/>
                </a:solidFill>
              </a:rPr>
              <a:t>University of North Carolina at Chapel Hill</a:t>
            </a:r>
          </a:p>
          <a:p>
            <a:pPr marL="0" marR="0" indent="0" algn="ctr">
              <a:spcBef>
                <a:spcPct val="0"/>
              </a:spcBef>
              <a:buClrTx/>
              <a:buNone/>
            </a:pPr>
            <a:endParaRPr lang="en-US" sz="2400" b="1" dirty="0">
              <a:solidFill>
                <a:srgbClr val="0070C0"/>
              </a:solidFill>
            </a:endParaRPr>
          </a:p>
          <a:p>
            <a:pPr marL="0" marR="0" indent="0" algn="ctr">
              <a:spcBef>
                <a:spcPct val="0"/>
              </a:spcBef>
              <a:buClrTx/>
              <a:buNone/>
            </a:pPr>
            <a:r>
              <a:rPr lang="en-US" sz="2400" b="1" dirty="0">
                <a:solidFill>
                  <a:srgbClr val="0070C0"/>
                </a:solidFill>
              </a:rPr>
              <a:t>Community Partners:</a:t>
            </a:r>
            <a:r>
              <a:rPr lang="en-US" sz="2400" dirty="0">
                <a:solidFill>
                  <a:srgbClr val="0070C0"/>
                </a:solidFill>
              </a:rPr>
              <a:t> </a:t>
            </a:r>
            <a:r>
              <a:rPr lang="en-US" sz="2400" b="1" dirty="0">
                <a:solidFill>
                  <a:srgbClr val="0070C0"/>
                </a:solidFill>
              </a:rPr>
              <a:t>Kim </a:t>
            </a:r>
            <a:r>
              <a:rPr lang="en-US" sz="2400" b="1" dirty="0" err="1">
                <a:solidFill>
                  <a:srgbClr val="0070C0"/>
                </a:solidFill>
              </a:rPr>
              <a:t>Tizzard</a:t>
            </a:r>
            <a:r>
              <a:rPr lang="en-US" sz="2400" b="1" dirty="0">
                <a:solidFill>
                  <a:srgbClr val="0070C0"/>
                </a:solidFill>
              </a:rPr>
              <a:t>, Kerri </a:t>
            </a:r>
            <a:r>
              <a:rPr lang="en-US" sz="2400" b="1" dirty="0" err="1">
                <a:solidFill>
                  <a:srgbClr val="0070C0"/>
                </a:solidFill>
              </a:rPr>
              <a:t>Erb</a:t>
            </a:r>
            <a:r>
              <a:rPr lang="en-US" sz="2400" b="1" dirty="0">
                <a:solidFill>
                  <a:srgbClr val="0070C0"/>
                </a:solidFill>
              </a:rPr>
              <a:t>, &amp; Felicia Williams Brown</a:t>
            </a:r>
            <a:r>
              <a:rPr lang="en-US" sz="2400" dirty="0">
                <a:solidFill>
                  <a:srgbClr val="0070C0"/>
                </a:solidFill>
              </a:rPr>
              <a:t>, Autism Society of North Carolina</a:t>
            </a:r>
            <a:endParaRPr lang="en-US" sz="2400" dirty="0"/>
          </a:p>
        </p:txBody>
      </p:sp>
      <p:pic>
        <p:nvPicPr>
          <p:cNvPr id="4" name="Picture 2"/>
          <p:cNvPicPr>
            <a:picLocks noChangeAspect="1" noChangeArrowheads="1"/>
          </p:cNvPicPr>
          <p:nvPr/>
        </p:nvPicPr>
        <p:blipFill>
          <a:blip r:embed="rId3" cstate="print"/>
          <a:srcRect/>
          <a:stretch>
            <a:fillRect/>
          </a:stretch>
        </p:blipFill>
        <p:spPr bwMode="auto">
          <a:xfrm>
            <a:off x="128049" y="198999"/>
            <a:ext cx="3006438" cy="829136"/>
          </a:xfrm>
          <a:prstGeom prst="rect">
            <a:avLst/>
          </a:prstGeom>
          <a:noFill/>
          <a:ln w="9525">
            <a:noFill/>
            <a:miter lim="800000"/>
            <a:headEnd/>
            <a:tailEnd/>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0966" y="3933"/>
            <a:ext cx="2140634" cy="1093252"/>
          </a:xfrm>
          <a:prstGeom prst="rect">
            <a:avLst/>
          </a:prstGeom>
        </p:spPr>
      </p:pic>
    </p:spTree>
    <p:extLst>
      <p:ext uri="{BB962C8B-B14F-4D97-AF65-F5344CB8AC3E}">
        <p14:creationId xmlns:p14="http://schemas.microsoft.com/office/powerpoint/2010/main" val="2489839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6693" y="0"/>
            <a:ext cx="5667287" cy="1611458"/>
          </a:xfrm>
        </p:spPr>
        <p:txBody>
          <a:bodyPr anchor="b">
            <a:normAutofit/>
          </a:bodyPr>
          <a:lstStyle/>
          <a:p>
            <a:r>
              <a:rPr lang="en-US" sz="2600" b="1" dirty="0">
                <a:solidFill>
                  <a:schemeClr val="accent1">
                    <a:lumMod val="75000"/>
                  </a:schemeClr>
                </a:solidFill>
                <a:latin typeface="+mn-lt"/>
              </a:rPr>
              <a:t>Current Project Built on Work of </a:t>
            </a:r>
            <a:br>
              <a:rPr lang="en-US" sz="2600" b="1" dirty="0">
                <a:solidFill>
                  <a:schemeClr val="accent1">
                    <a:lumMod val="75000"/>
                  </a:schemeClr>
                </a:solidFill>
                <a:latin typeface="+mn-lt"/>
              </a:rPr>
            </a:br>
            <a:r>
              <a:rPr lang="en-US" sz="2600" b="1" dirty="0">
                <a:solidFill>
                  <a:schemeClr val="accent1">
                    <a:lumMod val="75000"/>
                  </a:schemeClr>
                </a:solidFill>
                <a:latin typeface="+mn-lt"/>
              </a:rPr>
              <a:t>Previous HRSA Project </a:t>
            </a:r>
            <a:r>
              <a:rPr lang="en-US" sz="2600" dirty="0">
                <a:solidFill>
                  <a:schemeClr val="accent1">
                    <a:lumMod val="75000"/>
                  </a:schemeClr>
                </a:solidFill>
                <a:latin typeface="+mn-lt"/>
              </a:rPr>
              <a:t>(</a:t>
            </a:r>
            <a:r>
              <a:rPr lang="en-US" sz="2600" b="1" dirty="0">
                <a:solidFill>
                  <a:schemeClr val="accent1">
                    <a:lumMod val="75000"/>
                  </a:schemeClr>
                </a:solidFill>
                <a:latin typeface="+mn-lt"/>
              </a:rPr>
              <a:t>H6MMC26248</a:t>
            </a:r>
            <a:r>
              <a:rPr lang="en-US" sz="2600" dirty="0">
                <a:solidFill>
                  <a:schemeClr val="accent1">
                    <a:lumMod val="75000"/>
                  </a:schemeClr>
                </a:solidFill>
                <a:latin typeface="+mn-lt"/>
              </a:rPr>
              <a:t>)</a:t>
            </a:r>
            <a:endParaRPr lang="en-US" sz="2600" dirty="0">
              <a:solidFill>
                <a:schemeClr val="accent1">
                  <a:lumMod val="75000"/>
                </a:schemeClr>
              </a:solidFill>
            </a:endParaRPr>
          </a:p>
        </p:txBody>
      </p:sp>
      <p:sp>
        <p:nvSpPr>
          <p:cNvPr id="3" name="Content Placeholder 2"/>
          <p:cNvSpPr>
            <a:spLocks noGrp="1"/>
          </p:cNvSpPr>
          <p:nvPr>
            <p:ph idx="1"/>
          </p:nvPr>
        </p:nvSpPr>
        <p:spPr>
          <a:xfrm>
            <a:off x="3690426" y="1764834"/>
            <a:ext cx="5239820" cy="5371112"/>
          </a:xfrm>
        </p:spPr>
        <p:txBody>
          <a:bodyPr>
            <a:noAutofit/>
          </a:bodyPr>
          <a:lstStyle/>
          <a:p>
            <a:r>
              <a:rPr lang="en-US" sz="2800" b="1" u="sng" dirty="0">
                <a:solidFill>
                  <a:schemeClr val="accent1">
                    <a:lumMod val="75000"/>
                  </a:schemeClr>
                </a:solidFill>
              </a:rPr>
              <a:t>Survey</a:t>
            </a:r>
            <a:r>
              <a:rPr lang="en-US" sz="2800" b="1" dirty="0">
                <a:solidFill>
                  <a:schemeClr val="accent1">
                    <a:lumMod val="75000"/>
                  </a:schemeClr>
                </a:solidFill>
              </a:rPr>
              <a:t> of 450 NC families of autistic children birth to nine </a:t>
            </a:r>
            <a:r>
              <a:rPr lang="en-US" sz="2800" dirty="0">
                <a:solidFill>
                  <a:schemeClr val="accent1">
                    <a:lumMod val="75000"/>
                  </a:schemeClr>
                </a:solidFill>
              </a:rPr>
              <a:t>(Martinez, Thomas, Williams, Christian, Crais, Pretzel, &amp; Hooper, 2018, </a:t>
            </a:r>
            <a:r>
              <a:rPr lang="en-US" sz="2800" i="1" dirty="0">
                <a:solidFill>
                  <a:schemeClr val="accent1">
                    <a:lumMod val="75000"/>
                  </a:schemeClr>
                </a:solidFill>
              </a:rPr>
              <a:t>JADD</a:t>
            </a:r>
            <a:r>
              <a:rPr lang="en-US" sz="2800" dirty="0">
                <a:solidFill>
                  <a:schemeClr val="accent1">
                    <a:lumMod val="75000"/>
                  </a:schemeClr>
                </a:solidFill>
              </a:rPr>
              <a:t>). </a:t>
            </a:r>
          </a:p>
          <a:p>
            <a:r>
              <a:rPr lang="en-US" sz="2800" b="1" u="sng" dirty="0">
                <a:solidFill>
                  <a:schemeClr val="accent1">
                    <a:lumMod val="75000"/>
                  </a:schemeClr>
                </a:solidFill>
              </a:rPr>
              <a:t>Focus Group </a:t>
            </a:r>
            <a:r>
              <a:rPr lang="en-US" sz="2800" b="1" dirty="0">
                <a:solidFill>
                  <a:schemeClr val="accent1">
                    <a:lumMod val="75000"/>
                  </a:schemeClr>
                </a:solidFill>
              </a:rPr>
              <a:t>study of 55 diverse NC families of autistic children birth to nine </a:t>
            </a:r>
            <a:r>
              <a:rPr lang="en-US" sz="2800" dirty="0">
                <a:solidFill>
                  <a:schemeClr val="accent1">
                    <a:lumMod val="75000"/>
                  </a:schemeClr>
                </a:solidFill>
              </a:rPr>
              <a:t>(Crais, </a:t>
            </a:r>
            <a:r>
              <a:rPr lang="en-US" sz="2800" dirty="0" err="1">
                <a:solidFill>
                  <a:schemeClr val="accent1">
                    <a:lumMod val="75000"/>
                  </a:schemeClr>
                </a:solidFill>
              </a:rPr>
              <a:t>McComish</a:t>
            </a:r>
            <a:r>
              <a:rPr lang="en-US" sz="2800" dirty="0">
                <a:solidFill>
                  <a:schemeClr val="accent1">
                    <a:lumMod val="75000"/>
                  </a:schemeClr>
                </a:solidFill>
              </a:rPr>
              <a:t>, </a:t>
            </a:r>
            <a:r>
              <a:rPr lang="en-US" sz="2800" dirty="0" err="1">
                <a:solidFill>
                  <a:schemeClr val="accent1">
                    <a:lumMod val="75000"/>
                  </a:schemeClr>
                </a:solidFill>
              </a:rPr>
              <a:t>Kertchner</a:t>
            </a:r>
            <a:r>
              <a:rPr lang="en-US" sz="2800" dirty="0">
                <a:solidFill>
                  <a:schemeClr val="accent1">
                    <a:lumMod val="75000"/>
                  </a:schemeClr>
                </a:solidFill>
              </a:rPr>
              <a:t>, Hooper, Pretzel, Mendez, Villalobos, 2020, </a:t>
            </a:r>
            <a:r>
              <a:rPr lang="en-US" sz="2800" i="1" dirty="0">
                <a:solidFill>
                  <a:schemeClr val="accent1">
                    <a:lumMod val="75000"/>
                  </a:schemeClr>
                </a:solidFill>
              </a:rPr>
              <a:t>Focus on Autism and Other Developmental Disabilities</a:t>
            </a:r>
            <a:r>
              <a:rPr lang="en-US" sz="2800" dirty="0">
                <a:solidFill>
                  <a:schemeClr val="accent1">
                    <a:lumMod val="75000"/>
                  </a:schemeClr>
                </a:solidFill>
              </a:rPr>
              <a:t>). </a:t>
            </a:r>
            <a:endParaRPr lang="en-US" sz="2800" b="1" dirty="0">
              <a:solidFill>
                <a:schemeClr val="accent1">
                  <a:lumMod val="75000"/>
                </a:schemeClr>
              </a:solidFill>
            </a:endParaRPr>
          </a:p>
        </p:txBody>
      </p:sp>
      <p:pic>
        <p:nvPicPr>
          <p:cNvPr id="5" name="Picture 4">
            <a:extLst>
              <a:ext uri="{FF2B5EF4-FFF2-40B4-BE49-F238E27FC236}">
                <a16:creationId xmlns:a16="http://schemas.microsoft.com/office/drawing/2014/main" id="{4EA82D63-2BD9-9DBA-AC69-BE911BEF0710}"/>
              </a:ext>
            </a:extLst>
          </p:cNvPr>
          <p:cNvPicPr>
            <a:picLocks noChangeAspect="1"/>
          </p:cNvPicPr>
          <p:nvPr/>
        </p:nvPicPr>
        <p:blipFill rotWithShape="1">
          <a:blip r:embed="rId4"/>
          <a:srcRect l="39307" r="32938"/>
          <a:stretch/>
        </p:blipFill>
        <p:spPr>
          <a:xfrm>
            <a:off x="20" y="10"/>
            <a:ext cx="3476673"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EFAE4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1470" y="40360"/>
            <a:ext cx="1772529" cy="905255"/>
          </a:xfrm>
          <a:prstGeom prst="rect">
            <a:avLst/>
          </a:prstGeom>
        </p:spPr>
      </p:pic>
    </p:spTree>
    <p:custDataLst>
      <p:tags r:id="rId1"/>
    </p:custDataLst>
    <p:extLst>
      <p:ext uri="{BB962C8B-B14F-4D97-AF65-F5344CB8AC3E}">
        <p14:creationId xmlns:p14="http://schemas.microsoft.com/office/powerpoint/2010/main" val="118155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7543"/>
            <a:ext cx="8042276" cy="1336956"/>
          </a:xfrm>
        </p:spPr>
        <p:txBody>
          <a:bodyPr/>
          <a:lstStyle/>
          <a:p>
            <a:pPr algn="ctr"/>
            <a:r>
              <a:rPr lang="en-US" sz="3200" b="1" dirty="0">
                <a:solidFill>
                  <a:srgbClr val="0070C0"/>
                </a:solidFill>
                <a:latin typeface="+mn-lt"/>
              </a:rPr>
              <a:t>Survey of Needs of Young NC Children with Autism (Martinez et al., 2018)</a:t>
            </a:r>
          </a:p>
        </p:txBody>
      </p:sp>
      <p:graphicFrame>
        <p:nvGraphicFramePr>
          <p:cNvPr id="5" name="Content Placeholder 2">
            <a:extLst>
              <a:ext uri="{FF2B5EF4-FFF2-40B4-BE49-F238E27FC236}">
                <a16:creationId xmlns:a16="http://schemas.microsoft.com/office/drawing/2014/main" id="{523BEB21-8518-C5CD-F1AE-3652F14024AF}"/>
              </a:ext>
            </a:extLst>
          </p:cNvPr>
          <p:cNvGraphicFramePr>
            <a:graphicFrameLocks noGrp="1"/>
          </p:cNvGraphicFramePr>
          <p:nvPr>
            <p:ph idx="1"/>
          </p:nvPr>
        </p:nvGraphicFramePr>
        <p:xfrm>
          <a:off x="126609" y="1851849"/>
          <a:ext cx="8598757"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2569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833774" y="675593"/>
            <a:ext cx="7945059" cy="1212102"/>
          </a:xfrm>
        </p:spPr>
        <p:txBody>
          <a:bodyPr>
            <a:normAutofit/>
          </a:bodyPr>
          <a:lstStyle/>
          <a:p>
            <a:r>
              <a:rPr lang="en-US" sz="3500" b="1" dirty="0">
                <a:solidFill>
                  <a:srgbClr val="FFFFFF"/>
                </a:solidFill>
                <a:latin typeface="+mn-lt"/>
              </a:rPr>
              <a:t>Focus Group Results: Many Barriers</a:t>
            </a:r>
          </a:p>
        </p:txBody>
      </p:sp>
      <p:sp>
        <p:nvSpPr>
          <p:cNvPr id="3" name="Content Placeholder 2"/>
          <p:cNvSpPr>
            <a:spLocks noGrp="1"/>
          </p:cNvSpPr>
          <p:nvPr>
            <p:ph idx="1"/>
          </p:nvPr>
        </p:nvSpPr>
        <p:spPr>
          <a:xfrm>
            <a:off x="905866" y="2332565"/>
            <a:ext cx="8069322" cy="5161150"/>
          </a:xfrm>
        </p:spPr>
        <p:txBody>
          <a:bodyPr anchor="ctr">
            <a:noAutofit/>
          </a:bodyPr>
          <a:lstStyle/>
          <a:p>
            <a:pPr lvl="1"/>
            <a:r>
              <a:rPr lang="en-US" sz="2800" dirty="0"/>
              <a:t>Not knowing who/where to go </a:t>
            </a:r>
          </a:p>
          <a:p>
            <a:pPr lvl="1"/>
            <a:r>
              <a:rPr lang="en-US" sz="2800" dirty="0"/>
              <a:t>Conflicting advice</a:t>
            </a:r>
          </a:p>
          <a:p>
            <a:pPr lvl="1"/>
            <a:r>
              <a:rPr lang="en-US" sz="2800" dirty="0"/>
              <a:t>Disagreements within and outside the family</a:t>
            </a:r>
          </a:p>
          <a:p>
            <a:pPr lvl="1"/>
            <a:r>
              <a:rPr lang="en-US" sz="2800" dirty="0"/>
              <a:t>Uncertainty or “denial” (as described by family)</a:t>
            </a:r>
          </a:p>
          <a:p>
            <a:pPr lvl="1"/>
            <a:r>
              <a:rPr lang="en-US" sz="2800" dirty="0"/>
              <a:t>Moving through multiple providers to get answers</a:t>
            </a:r>
          </a:p>
          <a:p>
            <a:pPr lvl="1"/>
            <a:r>
              <a:rPr lang="en-US" sz="2800" dirty="0"/>
              <a:t>Limited resources </a:t>
            </a:r>
          </a:p>
          <a:p>
            <a:pPr lvl="1"/>
            <a:r>
              <a:rPr lang="en-US" sz="2800" dirty="0"/>
              <a:t>Negative experiences with some providers </a:t>
            </a:r>
          </a:p>
          <a:p>
            <a:pPr lvl="1"/>
            <a:r>
              <a:rPr lang="en-US" sz="2800" dirty="0"/>
              <a:t>Family and cultural beliefs</a:t>
            </a:r>
          </a:p>
          <a:p>
            <a:pPr lvl="1"/>
            <a:r>
              <a:rPr lang="en-US" sz="2800" b="1" dirty="0"/>
              <a:t>Biggest overall issue was need for “navigators” and “model” to guide family throughout process</a:t>
            </a:r>
            <a:r>
              <a:rPr lang="en-US" sz="2800" dirty="0"/>
              <a:t>.</a:t>
            </a:r>
          </a:p>
          <a:p>
            <a:pPr lvl="1"/>
            <a:endParaRPr lang="en-US" sz="2500" dirty="0">
              <a:solidFill>
                <a:schemeClr val="accent1">
                  <a:lumMod val="75000"/>
                </a:schemeClr>
              </a:solidFill>
            </a:endParaRPr>
          </a:p>
          <a:p>
            <a:pPr lvl="1"/>
            <a:endParaRPr lang="en-US" sz="2500" dirty="0">
              <a:solidFill>
                <a:schemeClr val="accent1">
                  <a:lumMod val="75000"/>
                </a:schemeClr>
              </a:solidFill>
            </a:endParaRPr>
          </a:p>
        </p:txBody>
      </p:sp>
    </p:spTree>
    <p:extLst>
      <p:ext uri="{BB962C8B-B14F-4D97-AF65-F5344CB8AC3E}">
        <p14:creationId xmlns:p14="http://schemas.microsoft.com/office/powerpoint/2010/main" val="1228658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miling doctor examining smiling baby">
            <a:extLst>
              <a:ext uri="{FF2B5EF4-FFF2-40B4-BE49-F238E27FC236}">
                <a16:creationId xmlns:a16="http://schemas.microsoft.com/office/drawing/2014/main" id="{38DF1B6E-BFC1-C3A3-B5C9-61E6D47710D2}"/>
              </a:ext>
            </a:extLst>
          </p:cNvPr>
          <p:cNvPicPr>
            <a:picLocks noChangeAspect="1"/>
          </p:cNvPicPr>
          <p:nvPr/>
        </p:nvPicPr>
        <p:blipFill rotWithShape="1">
          <a:blip r:embed="rId3"/>
          <a:srcRect l="3214" r="26198" b="-1"/>
          <a:stretch/>
        </p:blipFill>
        <p:spPr>
          <a:xfrm>
            <a:off x="1891767" y="10"/>
            <a:ext cx="7252231" cy="6857990"/>
          </a:xfrm>
          <a:prstGeom prst="rect">
            <a:avLst/>
          </a:prstGeom>
        </p:spPr>
      </p:pic>
      <p:sp>
        <p:nvSpPr>
          <p:cNvPr id="30" name="Rectangle 2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4743" y="10"/>
            <a:ext cx="3810059" cy="2265037"/>
          </a:xfrm>
        </p:spPr>
        <p:txBody>
          <a:bodyPr>
            <a:normAutofit/>
          </a:bodyPr>
          <a:lstStyle/>
          <a:p>
            <a:r>
              <a:rPr lang="en-US" sz="3200" b="1">
                <a:solidFill>
                  <a:schemeClr val="accent1">
                    <a:lumMod val="75000"/>
                  </a:schemeClr>
                </a:solidFill>
                <a:latin typeface="+mn-lt"/>
              </a:rPr>
              <a:t>Why Focus on Family Navigation Now?</a:t>
            </a:r>
          </a:p>
        </p:txBody>
      </p:sp>
      <p:sp>
        <p:nvSpPr>
          <p:cNvPr id="3" name="Content Placeholder 2"/>
          <p:cNvSpPr>
            <a:spLocks noGrp="1"/>
          </p:cNvSpPr>
          <p:nvPr>
            <p:ph idx="1"/>
          </p:nvPr>
        </p:nvSpPr>
        <p:spPr>
          <a:xfrm>
            <a:off x="-2" y="1885070"/>
            <a:ext cx="3964803" cy="5155809"/>
          </a:xfrm>
        </p:spPr>
        <p:txBody>
          <a:bodyPr>
            <a:normAutofit/>
          </a:bodyPr>
          <a:lstStyle/>
          <a:p>
            <a:r>
              <a:rPr lang="en-US" sz="2600" dirty="0"/>
              <a:t>Medical Home model is key to future</a:t>
            </a:r>
          </a:p>
          <a:p>
            <a:pPr marL="0" indent="0">
              <a:buNone/>
            </a:pPr>
            <a:endParaRPr lang="en-US" sz="2600" dirty="0"/>
          </a:p>
          <a:p>
            <a:r>
              <a:rPr lang="en-US" sz="2600" dirty="0"/>
              <a:t>Upcoming Medicaid transformation opportunities for family navigation</a:t>
            </a:r>
          </a:p>
          <a:p>
            <a:pPr marL="0" indent="0">
              <a:buNone/>
            </a:pPr>
            <a:endParaRPr lang="en-US" sz="2600" dirty="0"/>
          </a:p>
          <a:p>
            <a:r>
              <a:rPr lang="en-US" sz="2600" dirty="0"/>
              <a:t>Current family navigation work in NC</a:t>
            </a:r>
          </a:p>
          <a:p>
            <a:endParaRPr lang="en-US" sz="1700" dirty="0"/>
          </a:p>
          <a:p>
            <a:endParaRPr lang="en-US" sz="1700" dirty="0"/>
          </a:p>
        </p:txBody>
      </p:sp>
    </p:spTree>
    <p:extLst>
      <p:ext uri="{BB962C8B-B14F-4D97-AF65-F5344CB8AC3E}">
        <p14:creationId xmlns:p14="http://schemas.microsoft.com/office/powerpoint/2010/main" val="2890597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0" y="-2"/>
            <a:ext cx="3052451"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82600" y="640080"/>
            <a:ext cx="2322320" cy="5613236"/>
          </a:xfrm>
        </p:spPr>
        <p:txBody>
          <a:bodyPr anchor="ctr">
            <a:normAutofit/>
          </a:bodyPr>
          <a:lstStyle/>
          <a:p>
            <a:r>
              <a:rPr lang="en-US" b="1" dirty="0">
                <a:solidFill>
                  <a:srgbClr val="FFFFFF"/>
                </a:solidFill>
                <a:latin typeface="+mn-lt"/>
              </a:rPr>
              <a:t>Navigation Guide Steering Committee</a:t>
            </a:r>
          </a:p>
        </p:txBody>
      </p:sp>
      <p:sp>
        <p:nvSpPr>
          <p:cNvPr id="3" name="Content Placeholder 2"/>
          <p:cNvSpPr>
            <a:spLocks noGrp="1"/>
          </p:cNvSpPr>
          <p:nvPr>
            <p:ph idx="1"/>
          </p:nvPr>
        </p:nvSpPr>
        <p:spPr>
          <a:xfrm>
            <a:off x="3044950" y="126609"/>
            <a:ext cx="6099049" cy="5392365"/>
          </a:xfrm>
        </p:spPr>
        <p:txBody>
          <a:bodyPr anchor="ctr">
            <a:normAutofit/>
          </a:bodyPr>
          <a:lstStyle/>
          <a:p>
            <a:r>
              <a:rPr lang="en-US" sz="2800" dirty="0">
                <a:solidFill>
                  <a:schemeClr val="accent1">
                    <a:lumMod val="75000"/>
                  </a:schemeClr>
                </a:solidFill>
              </a:rPr>
              <a:t>Included representatives from NC agencies providing navigation/care coordination for young children (birth to five) with disabilities.</a:t>
            </a:r>
          </a:p>
          <a:p>
            <a:endParaRPr lang="en-US" sz="2800" dirty="0">
              <a:solidFill>
                <a:schemeClr val="accent1">
                  <a:lumMod val="75000"/>
                </a:schemeClr>
              </a:solidFill>
            </a:endParaRPr>
          </a:p>
          <a:p>
            <a:r>
              <a:rPr lang="en-US" sz="2800" dirty="0">
                <a:solidFill>
                  <a:schemeClr val="accent1">
                    <a:lumMod val="75000"/>
                  </a:schemeClr>
                </a:solidFill>
              </a:rPr>
              <a:t>Included diverse family members of individuals with disabilities</a:t>
            </a:r>
          </a:p>
          <a:p>
            <a:endParaRPr lang="en-US" sz="2800" dirty="0">
              <a:solidFill>
                <a:schemeClr val="accent1">
                  <a:lumMod val="75000"/>
                </a:schemeClr>
              </a:solidFill>
            </a:endParaRPr>
          </a:p>
          <a:p>
            <a:r>
              <a:rPr lang="en-US" sz="2800" dirty="0">
                <a:solidFill>
                  <a:schemeClr val="accent1">
                    <a:lumMod val="75000"/>
                  </a:schemeClr>
                </a:solidFill>
              </a:rPr>
              <a:t>Committee met monthly for 2 years</a:t>
            </a:r>
            <a:r>
              <a:rPr lang="en-US" sz="2600" dirty="0">
                <a:solidFill>
                  <a:schemeClr val="accent1">
                    <a:lumMod val="75000"/>
                  </a:schemeClr>
                </a:solidFill>
              </a:rPr>
              <a:t>.  </a:t>
            </a:r>
          </a:p>
        </p:txBody>
      </p:sp>
      <p:pic>
        <p:nvPicPr>
          <p:cNvPr id="4" name="Picture 3">
            <a:extLst>
              <a:ext uri="{FF2B5EF4-FFF2-40B4-BE49-F238E27FC236}">
                <a16:creationId xmlns:a16="http://schemas.microsoft.com/office/drawing/2014/main" id="{AB4DEF46-0BBA-2134-588A-C90CDFD4153D}"/>
              </a:ext>
            </a:extLst>
          </p:cNvPr>
          <p:cNvPicPr>
            <a:picLocks noChangeAspect="1"/>
          </p:cNvPicPr>
          <p:nvPr/>
        </p:nvPicPr>
        <p:blipFill>
          <a:blip r:embed="rId3"/>
          <a:stretch>
            <a:fillRect/>
          </a:stretch>
        </p:blipFill>
        <p:spPr>
          <a:xfrm>
            <a:off x="3535051" y="5518974"/>
            <a:ext cx="5170677" cy="1072914"/>
          </a:xfrm>
          <a:prstGeom prst="rect">
            <a:avLst/>
          </a:prstGeom>
        </p:spPr>
      </p:pic>
    </p:spTree>
    <p:extLst>
      <p:ext uri="{BB962C8B-B14F-4D97-AF65-F5344CB8AC3E}">
        <p14:creationId xmlns:p14="http://schemas.microsoft.com/office/powerpoint/2010/main" val="8922370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C41C832A1BD04BB3FF44F341386F94" ma:contentTypeVersion="6" ma:contentTypeDescription="Create a new document." ma:contentTypeScope="" ma:versionID="a03e35f2609aeff224770c030fcc68fe">
  <xsd:schema xmlns:xsd="http://www.w3.org/2001/XMLSchema" xmlns:xs="http://www.w3.org/2001/XMLSchema" xmlns:p="http://schemas.microsoft.com/office/2006/metadata/properties" xmlns:ns2="c3cc1f06-406e-4b45-9792-53c038f226a1" xmlns:ns3="0ed335bd-b313-492b-97f9-7213e37999bb" targetNamespace="http://schemas.microsoft.com/office/2006/metadata/properties" ma:root="true" ma:fieldsID="d933e31d20419957f670edd2d926695a" ns2:_="" ns3:_="">
    <xsd:import namespace="c3cc1f06-406e-4b45-9792-53c038f226a1"/>
    <xsd:import namespace="0ed335bd-b313-492b-97f9-7213e37999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cc1f06-406e-4b45-9792-53c038f226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ed335bd-b313-492b-97f9-7213e37999b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0DF096C-8201-43B0-B531-820693D4F5C6}">
  <ds:schemaRefs>
    <ds:schemaRef ds:uri="0ed335bd-b313-492b-97f9-7213e37999bb"/>
    <ds:schemaRef ds:uri="c3cc1f06-406e-4b45-9792-53c038f226a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0A39C1B-AD7A-43E4-A7BC-1F476AB790C5}">
  <ds:schemaRefs>
    <ds:schemaRef ds:uri="http://schemas.microsoft.com/sharepoint/v3/contenttype/forms"/>
  </ds:schemaRefs>
</ds:datastoreItem>
</file>

<file path=customXml/itemProps3.xml><?xml version="1.0" encoding="utf-8"?>
<ds:datastoreItem xmlns:ds="http://schemas.openxmlformats.org/officeDocument/2006/customXml" ds:itemID="{1DC5A087-582C-4FAA-81A6-106F297B0A11}">
  <ds:schemaRefs>
    <ds:schemaRef ds:uri="http://schemas.microsoft.com/office/2006/metadata/properties"/>
    <ds:schemaRef ds:uri="0ed335bd-b313-492b-97f9-7213e37999bb"/>
    <ds:schemaRef ds:uri="http://purl.org/dc/terms/"/>
    <ds:schemaRef ds:uri="c3cc1f06-406e-4b45-9792-53c038f226a1"/>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2048</TotalTime>
  <Words>1390</Words>
  <Application>Microsoft Office PowerPoint</Application>
  <PresentationFormat>On-screen Show (4:3)</PresentationFormat>
  <Paragraphs>112</Paragraphs>
  <Slides>13</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NC Navigating Care  Family Navigation Model &amp; Guide Working with Families with Children with Disabilities   Presented by:   </vt:lpstr>
      <vt:lpstr> Please sign in by putting your name, organization, and  role/position in the chat   Leave your video on, if possible   Please keep microphones on MUTE   Raise hand for questions/comments    </vt:lpstr>
      <vt:lpstr>Today’s Purpose and Agenda</vt:lpstr>
      <vt:lpstr>North Carolina Navigating Care Team (HRSA #H6MMC33235)</vt:lpstr>
      <vt:lpstr>Current Project Built on Work of  Previous HRSA Project (H6MMC26248)</vt:lpstr>
      <vt:lpstr>Survey of Needs of Young NC Children with Autism (Martinez et al., 2018)</vt:lpstr>
      <vt:lpstr>Focus Group Results: Many Barriers</vt:lpstr>
      <vt:lpstr>Why Focus on Family Navigation Now?</vt:lpstr>
      <vt:lpstr>Navigation Guide Steering Committee</vt:lpstr>
      <vt:lpstr>Principles of the Navigation Guide</vt:lpstr>
      <vt:lpstr>Gated Guiding Questions &amp; Process</vt:lpstr>
      <vt:lpstr>ACTIVITY:  FINDING RESOURCES (Q3) </vt:lpstr>
      <vt:lpstr>Questions or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DOES IT MEAN TO BE A DEMENTIA FRIENDLY COMMUNITY?</dc:title>
  <dc:creator>Norris, Tamara H</dc:creator>
  <cp:lastModifiedBy>Anderson, John</cp:lastModifiedBy>
  <cp:revision>78</cp:revision>
  <cp:lastPrinted>2016-10-04T02:10:27Z</cp:lastPrinted>
  <dcterms:modified xsi:type="dcterms:W3CDTF">2023-09-20T18:46:50Z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0x0101008CC41C832A1BD04BB3FF44F341386F94</vt:lpwstr>
  </property>
</Properties>
</file>